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264" r:id="rId3"/>
    <p:sldId id="308" r:id="rId4"/>
    <p:sldId id="310" r:id="rId5"/>
    <p:sldId id="309" r:id="rId6"/>
    <p:sldId id="265" r:id="rId7"/>
    <p:sldId id="325" r:id="rId8"/>
    <p:sldId id="263" r:id="rId9"/>
    <p:sldId id="266" r:id="rId10"/>
    <p:sldId id="289" r:id="rId11"/>
    <p:sldId id="291" r:id="rId12"/>
    <p:sldId id="292" r:id="rId13"/>
    <p:sldId id="320" r:id="rId14"/>
    <p:sldId id="321" r:id="rId15"/>
    <p:sldId id="267" r:id="rId16"/>
    <p:sldId id="268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15" r:id="rId25"/>
    <p:sldId id="316" r:id="rId26"/>
    <p:sldId id="326" r:id="rId27"/>
    <p:sldId id="327" r:id="rId28"/>
    <p:sldId id="328" r:id="rId29"/>
    <p:sldId id="329" r:id="rId30"/>
    <p:sldId id="304" r:id="rId3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E6E6E6"/>
    <a:srgbClr val="DDDDDD"/>
    <a:srgbClr val="FF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9542" autoAdjust="0"/>
  </p:normalViewPr>
  <p:slideViewPr>
    <p:cSldViewPr>
      <p:cViewPr varScale="1">
        <p:scale>
          <a:sx n="85" d="100"/>
          <a:sy n="85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7572-6AD3-4EA6-9F0C-621D8FC6A9EE}" type="datetimeFigureOut">
              <a:rPr lang="ko-KR" altLang="en-US" smtClean="0"/>
              <a:pPr/>
              <a:t>2022-02-24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113E7-FD3C-498C-90A3-38380FD2D3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6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work\0-PrivKeeper\common\제품소개서\template\template-privkeeperx-0-cover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D21CBAD-2034-4261-9FB1-55EF96540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6927"/>
            <a:ext cx="1310952" cy="613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6698" y="8768"/>
            <a:ext cx="6589880" cy="65403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099DA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7024" y="1278075"/>
            <a:ext cx="761526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>
              <a:spcBef>
                <a:spcPts val="2200"/>
              </a:spcBef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D21CBAD-2034-4261-9FB1-55EF96540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6458"/>
            <a:ext cx="1440160" cy="6739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91375" y="2357431"/>
            <a:ext cx="6295335" cy="986198"/>
          </a:xfrm>
        </p:spPr>
        <p:txBody>
          <a:bodyPr anchor="ctr">
            <a:normAutofit/>
          </a:bodyPr>
          <a:lstStyle>
            <a:lvl1pPr algn="l">
              <a:defRPr sz="3800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work\0-PrivKeeper\common\제품소개서\template\template-privkeeperx-3-chapter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91375" y="2357431"/>
            <a:ext cx="6295335" cy="986198"/>
          </a:xfrm>
        </p:spPr>
        <p:txBody>
          <a:bodyPr anchor="ctr">
            <a:normAutofit/>
          </a:bodyPr>
          <a:lstStyle>
            <a:lvl1pPr algn="l">
              <a:defRPr sz="3800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D21CBAD-2034-4261-9FB1-55EF96540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6458"/>
            <a:ext cx="1440160" cy="6739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73269"/>
            <a:ext cx="8229600" cy="57368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73269"/>
            <a:ext cx="8229600" cy="57368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79394"/>
            <a:ext cx="8229600" cy="1143000"/>
          </a:xfrm>
        </p:spPr>
        <p:txBody>
          <a:bodyPr>
            <a:normAutofit/>
          </a:bodyPr>
          <a:lstStyle>
            <a:lvl1pPr>
              <a:defRPr sz="6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D21CBAD-2034-4261-9FB1-55EF96540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6458"/>
            <a:ext cx="1440160" cy="6739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:\work\0-PrivKeeper\common\제품소개서\template\template-privkeeperx-4-inner.jpg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928926" y="6500835"/>
            <a:ext cx="3286148" cy="254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86578" y="646368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8564-9E3B-4079-BC47-CB7C3FA751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D21CBAD-2034-4261-9FB1-55EF965406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6927"/>
            <a:ext cx="1310952" cy="613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64" r:id="rId4"/>
    <p:sldLayoutId id="2147483660" r:id="rId5"/>
    <p:sldLayoutId id="2147483663" r:id="rId6"/>
    <p:sldLayoutId id="2147483661" r:id="rId7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1" hangingPunct="1">
        <a:lnSpc>
          <a:spcPct val="120000"/>
        </a:lnSpc>
        <a:spcBef>
          <a:spcPts val="600"/>
        </a:spcBef>
        <a:buFont typeface="Arial" pitchFamily="34" charset="0"/>
        <a:buNone/>
        <a:defRPr lang="ko-KR" altLang="en-US" sz="2200" b="1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just" defTabSz="914400" rtl="0" eaLnBrk="1" latinLnBrk="1" hangingPunct="1">
        <a:lnSpc>
          <a:spcPct val="120000"/>
        </a:lnSpc>
        <a:spcBef>
          <a:spcPts val="600"/>
        </a:spcBef>
        <a:spcAft>
          <a:spcPts val="0"/>
        </a:spcAft>
        <a:buFont typeface="Arial" pitchFamily="34" charset="0"/>
        <a:buNone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just" defTabSz="914400" rtl="0" eaLnBrk="1" latinLnBrk="1" hangingPunct="1">
        <a:lnSpc>
          <a:spcPct val="120000"/>
        </a:lnSpc>
        <a:spcBef>
          <a:spcPts val="600"/>
        </a:spcBef>
        <a:buFont typeface="Arial" pitchFamily="34" charset="0"/>
        <a:buChar char="•"/>
        <a:defRPr lang="ko-KR" altLang="en-US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80000" indent="0" algn="just" defTabSz="914400" rtl="0" eaLnBrk="1" latinLnBrk="1" hangingPunct="1">
        <a:lnSpc>
          <a:spcPct val="120000"/>
        </a:lnSpc>
        <a:spcBef>
          <a:spcPts val="600"/>
        </a:spcBef>
        <a:buFont typeface="Arial" pitchFamily="34" charset="0"/>
        <a:buNone/>
        <a:defRPr lang="ko-KR" alt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just" defTabSz="914400" rtl="0" eaLnBrk="1" latinLnBrk="1" hangingPunct="1">
        <a:lnSpc>
          <a:spcPct val="120000"/>
        </a:lnSpc>
        <a:spcBef>
          <a:spcPts val="600"/>
        </a:spcBef>
        <a:buFont typeface="맑은 고딕" pitchFamily="50" charset="-127"/>
        <a:buChar char="-"/>
        <a:defRPr lang="ko-KR" alt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7.jpeg"/><Relationship Id="rId18" Type="http://schemas.openxmlformats.org/officeDocument/2006/relationships/image" Target="../media/image62.png"/><Relationship Id="rId3" Type="http://schemas.openxmlformats.org/officeDocument/2006/relationships/image" Target="../media/image50.png"/><Relationship Id="rId21" Type="http://schemas.openxmlformats.org/officeDocument/2006/relationships/image" Target="../media/image65.png"/><Relationship Id="rId7" Type="http://schemas.openxmlformats.org/officeDocument/2006/relationships/image" Target="../media/image54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68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5.wmf"/><Relationship Id="rId19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49.wmf"/><Relationship Id="rId14" Type="http://schemas.openxmlformats.org/officeDocument/2006/relationships/image" Target="../media/image58.jpeg"/><Relationship Id="rId2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72.jpeg"/><Relationship Id="rId9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72.jpeg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72.jpe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kgil@dailysecu.com?subject=&#44397;&#45236;%20400&#47564;&#45824;%20CCTV,%20&#50689;&#49345;&#51221;&#48372;%20&#51312;&#51089;&#44284;%20&#50976;&#52636;%20&#50948;&#54744;%20&#52964;&#8230;&#48372;&#50504;&#45824;&#52293;%20&#47560;&#47144;%20&#49884;&#44553;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786578" y="6463686"/>
            <a:ext cx="2133600" cy="292079"/>
          </a:xfrm>
        </p:spPr>
        <p:txBody>
          <a:bodyPr/>
          <a:lstStyle/>
          <a:p>
            <a:fld id="{5EC18564-9E3B-4079-BC47-CB7C3FA7511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59632" y="641721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㈜</a:t>
            </a:r>
            <a:r>
              <a:rPr lang="ko-KR" altLang="en-US" sz="1600" b="1" dirty="0" err="1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넷클립스</a:t>
            </a: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T. 02.563-4494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구축사례 </a:t>
            </a:r>
            <a:r>
              <a:rPr lang="en-US" altLang="ko-KR" dirty="0"/>
              <a:t>#1 – S </a:t>
            </a:r>
            <a:r>
              <a:rPr lang="ko-KR" altLang="en-US" dirty="0"/>
              <a:t>은행 </a:t>
            </a:r>
            <a:r>
              <a:rPr lang="ko-KR" altLang="en-US" dirty="0" err="1"/>
              <a:t>단독형</a:t>
            </a:r>
            <a:endParaRPr lang="ko-KR" altLang="en-US" dirty="0"/>
          </a:p>
        </p:txBody>
      </p:sp>
      <p:sp>
        <p:nvSpPr>
          <p:cNvPr id="62" name="슬라이드 번호 개체 틀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66" name="텍스트 개체 틀 65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609398"/>
          </a:xfrm>
        </p:spPr>
        <p:txBody>
          <a:bodyPr/>
          <a:lstStyle/>
          <a:p>
            <a:pPr lvl="1"/>
            <a:r>
              <a:rPr lang="en-US" altLang="ko-KR" dirty="0"/>
              <a:t>S </a:t>
            </a:r>
            <a:r>
              <a:rPr lang="ko-KR" altLang="en-US" dirty="0"/>
              <a:t>은행 본점 </a:t>
            </a:r>
            <a:r>
              <a:rPr lang="en-US" altLang="ko-KR" dirty="0"/>
              <a:t>CCTV </a:t>
            </a:r>
            <a:r>
              <a:rPr lang="ko-KR" altLang="en-US" dirty="0"/>
              <a:t>영상 반출신청에서 열람 신청자에게 </a:t>
            </a:r>
            <a:r>
              <a:rPr lang="ko-KR" altLang="en-US" dirty="0" err="1"/>
              <a:t>보안처리된</a:t>
            </a:r>
            <a:r>
              <a:rPr lang="ko-KR" altLang="en-US" dirty="0"/>
              <a:t> 영상 전달완료까지 </a:t>
            </a:r>
            <a:r>
              <a:rPr lang="ko-KR" altLang="en-US" dirty="0" err="1"/>
              <a:t>전과정을</a:t>
            </a:r>
            <a:r>
              <a:rPr lang="ko-KR" altLang="en-US" dirty="0"/>
              <a:t> 체계화하여 효율적인 시스템을 구축하였습니다</a:t>
            </a:r>
            <a:r>
              <a:rPr lang="en-US" altLang="ko-KR" dirty="0"/>
              <a:t>.</a:t>
            </a:r>
          </a:p>
        </p:txBody>
      </p:sp>
      <p:sp>
        <p:nvSpPr>
          <p:cNvPr id="5" name="모서리가 둥근 직사각형 103"/>
          <p:cNvSpPr/>
          <p:nvPr/>
        </p:nvSpPr>
        <p:spPr>
          <a:xfrm>
            <a:off x="1974582" y="3201006"/>
            <a:ext cx="4071966" cy="2571768"/>
          </a:xfrm>
          <a:prstGeom prst="roundRect">
            <a:avLst>
              <a:gd name="adj" fmla="val 2705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Ins="90000" rtlCol="0" anchor="b" anchorCtr="0"/>
          <a:lstStyle/>
          <a:p>
            <a:pPr algn="ctr"/>
            <a:endParaRPr lang="en-US" altLang="ko-KR" sz="1200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88896" y="3201006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6.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영상</a:t>
            </a:r>
            <a:r>
              <a:rPr lang="en-US" altLang="ko-KR" sz="800" b="1" dirty="0">
                <a:solidFill>
                  <a:sysClr val="windowText" lastClr="000000"/>
                </a:solidFill>
              </a:rPr>
              <a:t> Masking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60334" y="4058262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7.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영상</a:t>
            </a:r>
            <a:r>
              <a:rPr lang="en-US" altLang="ko-KR" sz="800" b="1" dirty="0">
                <a:solidFill>
                  <a:sysClr val="windowText" lastClr="000000"/>
                </a:solidFill>
              </a:rPr>
              <a:t> 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암호화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31772" y="4772642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8. Watermark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입력</a:t>
            </a:r>
          </a:p>
        </p:txBody>
      </p:sp>
      <p:sp>
        <p:nvSpPr>
          <p:cNvPr id="9" name="사각형 설명선 8"/>
          <p:cNvSpPr/>
          <p:nvPr/>
        </p:nvSpPr>
        <p:spPr>
          <a:xfrm>
            <a:off x="2046020" y="5103855"/>
            <a:ext cx="1214446" cy="311729"/>
          </a:xfrm>
          <a:prstGeom prst="wedgeRectCallout">
            <a:avLst>
              <a:gd name="adj1" fmla="val 62995"/>
              <a:gd name="adj2" fmla="val -30496"/>
            </a:avLst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24000" tIns="0" rIns="0" bIns="0" rtlCol="0" anchor="ctr" anchorCtr="0"/>
          <a:lstStyle/>
          <a:p>
            <a:r>
              <a:rPr lang="en-US" altLang="ko-KR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Watermark </a:t>
            </a:r>
            <a:r>
              <a: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모듈</a:t>
            </a:r>
            <a:endParaRPr lang="en-US" altLang="ko-KR" sz="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2046020" y="4389475"/>
            <a:ext cx="1214446" cy="311729"/>
          </a:xfrm>
          <a:prstGeom prst="wedgeRectCallout">
            <a:avLst>
              <a:gd name="adj1" fmla="val 62995"/>
              <a:gd name="adj2" fmla="val -30496"/>
            </a:avLst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24000" tIns="0" rIns="0" bIns="0" rtlCol="0" anchor="ctr" anchorCtr="0"/>
          <a:lstStyle/>
          <a:p>
            <a:r>
              <a:rPr lang="en-US" altLang="ko-KR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DRM  </a:t>
            </a:r>
            <a:r>
              <a: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모듈</a:t>
            </a:r>
            <a:endParaRPr lang="en-US" altLang="ko-KR" sz="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사각형 설명선 10"/>
          <p:cNvSpPr/>
          <p:nvPr/>
        </p:nvSpPr>
        <p:spPr>
          <a:xfrm>
            <a:off x="2046020" y="3629634"/>
            <a:ext cx="1214446" cy="311729"/>
          </a:xfrm>
          <a:prstGeom prst="wedgeRectCallout">
            <a:avLst>
              <a:gd name="adj1" fmla="val 62995"/>
              <a:gd name="adj2" fmla="val -30496"/>
            </a:avLst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24000" tIns="0" rIns="0" bIns="0" rtlCol="0" anchor="ctr" anchorCtr="0"/>
          <a:lstStyle/>
          <a:p>
            <a:r>
              <a:rPr lang="en-US" altLang="ko-KR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Masking</a:t>
            </a:r>
            <a:r>
              <a: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모듈</a:t>
            </a:r>
            <a:endParaRPr lang="en-US" altLang="ko-KR" sz="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6" descr="D:\work\구성도\images\ico_server_t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665" y="3486758"/>
            <a:ext cx="1221160" cy="1928826"/>
          </a:xfrm>
          <a:prstGeom prst="rect">
            <a:avLst/>
          </a:prstGeom>
          <a:noFill/>
        </p:spPr>
      </p:pic>
      <p:pic>
        <p:nvPicPr>
          <p:cNvPr id="13" name="Picture 5" descr="D:\work\구성도\images\ico_software_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117458" y="4454418"/>
            <a:ext cx="214314" cy="155865"/>
          </a:xfrm>
          <a:prstGeom prst="rect">
            <a:avLst/>
          </a:prstGeom>
          <a:noFill/>
        </p:spPr>
      </p:pic>
      <p:pic>
        <p:nvPicPr>
          <p:cNvPr id="14" name="Picture 5" descr="D:\work\구성도\images\ico_software_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117458" y="5188281"/>
            <a:ext cx="214314" cy="155865"/>
          </a:xfrm>
          <a:prstGeom prst="rect">
            <a:avLst/>
          </a:prstGeom>
          <a:noFill/>
        </p:spPr>
      </p:pic>
      <p:cxnSp>
        <p:nvCxnSpPr>
          <p:cNvPr id="15" name="직선 화살표 연결선 14"/>
          <p:cNvCxnSpPr/>
          <p:nvPr/>
        </p:nvCxnSpPr>
        <p:spPr>
          <a:xfrm flipV="1">
            <a:off x="5546482" y="2558064"/>
            <a:ext cx="500066" cy="64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6332300" y="3629634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1.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영상반출신청</a:t>
            </a:r>
            <a:endParaRPr lang="en-US" altLang="ko-KR" sz="800" b="1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800" b="1" dirty="0">
                <a:solidFill>
                  <a:sysClr val="windowText" lastClr="000000"/>
                </a:solidFill>
              </a:rPr>
              <a:t>방문</a:t>
            </a:r>
            <a:r>
              <a:rPr lang="en-US" altLang="ko-KR" sz="800" b="1" dirty="0">
                <a:solidFill>
                  <a:sysClr val="windowText" lastClr="000000"/>
                </a:solidFill>
              </a:rPr>
              <a:t> or Internet</a:t>
            </a:r>
            <a:endParaRPr lang="ko-KR" altLang="en-US" sz="800" b="1" dirty="0">
              <a:solidFill>
                <a:sysClr val="windowText" lastClr="000000"/>
              </a:solidFill>
            </a:endParaRPr>
          </a:p>
          <a:p>
            <a:pPr algn="ctr"/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rot="10800000">
            <a:off x="2474649" y="1986560"/>
            <a:ext cx="121444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546086" y="2129436"/>
            <a:ext cx="114300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2688962" y="1700808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4.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영상 확인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688962" y="2129436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5.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영상 백업</a:t>
            </a:r>
            <a:endParaRPr lang="en-US" altLang="ko-KR" sz="8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USB or TCP/IP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rot="16200000" flipH="1">
            <a:off x="2188498" y="4200740"/>
            <a:ext cx="285752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3617656" y="5487022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9.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 반출 준비 완료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rot="10800000">
            <a:off x="4546350" y="2057998"/>
            <a:ext cx="100013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617788" y="1700808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3.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 반출  승인</a:t>
            </a:r>
          </a:p>
        </p:txBody>
      </p:sp>
      <p:cxnSp>
        <p:nvCxnSpPr>
          <p:cNvPr id="25" name="직선 화살표 연결선 24"/>
          <p:cNvCxnSpPr>
            <a:endCxn id="6" idx="3"/>
          </p:cNvCxnSpPr>
          <p:nvPr/>
        </p:nvCxnSpPr>
        <p:spPr>
          <a:xfrm rot="5400000">
            <a:off x="2975111" y="2486229"/>
            <a:ext cx="1000132" cy="715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55" idx="3"/>
          </p:cNvCxnSpPr>
          <p:nvPr/>
        </p:nvCxnSpPr>
        <p:spPr>
          <a:xfrm rot="10800000" flipV="1">
            <a:off x="5975111" y="3915385"/>
            <a:ext cx="1428761" cy="1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5617920" y="4058262"/>
            <a:ext cx="1857388" cy="100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617920" y="4272576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10.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 반출</a:t>
            </a:r>
            <a:endParaRPr lang="en-US" altLang="ko-KR" sz="8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USB or Internet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rot="10800000">
            <a:off x="5975111" y="5201270"/>
            <a:ext cx="1428767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5975110" y="5344146"/>
            <a:ext cx="142876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332301" y="4915518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11.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 사용자 인증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403739" y="5344146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12.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 </a:t>
            </a:r>
            <a:r>
              <a:rPr lang="en-US" altLang="ko-KR" sz="800" b="1" dirty="0">
                <a:solidFill>
                  <a:sysClr val="windowText" lastClr="000000"/>
                </a:solidFill>
              </a:rPr>
              <a:t>Play Key 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발급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1331640" y="1843684"/>
            <a:ext cx="1071570" cy="357190"/>
            <a:chOff x="642910" y="1857364"/>
            <a:chExt cx="1071570" cy="357190"/>
          </a:xfrm>
        </p:grpSpPr>
        <p:sp>
          <p:nvSpPr>
            <p:cNvPr id="34" name="모서리가 둥근 직사각형 103"/>
            <p:cNvSpPr/>
            <p:nvPr/>
          </p:nvSpPr>
          <p:spPr>
            <a:xfrm>
              <a:off x="642910" y="1857364"/>
              <a:ext cx="1071570" cy="357190"/>
            </a:xfrm>
            <a:prstGeom prst="roundRect">
              <a:avLst>
                <a:gd name="adj" fmla="val 2705"/>
              </a:avLst>
            </a:prstGeom>
            <a:solidFill>
              <a:srgbClr val="4A75C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rIns="0" rtlCol="0" anchor="t" anchorCtr="0"/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NVR</a:t>
              </a:r>
            </a:p>
          </p:txBody>
        </p:sp>
        <p:pic>
          <p:nvPicPr>
            <p:cNvPr id="35" name="Picture 10" descr="D:\work\구성도\images\ico_server_1u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759410" y="2027442"/>
              <a:ext cx="857256" cy="160736"/>
            </a:xfrm>
            <a:prstGeom prst="rect">
              <a:avLst/>
            </a:prstGeom>
            <a:noFill/>
          </p:spPr>
        </p:pic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527" y="4986956"/>
            <a:ext cx="5381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직사각형 36"/>
          <p:cNvSpPr/>
          <p:nvPr/>
        </p:nvSpPr>
        <p:spPr>
          <a:xfrm>
            <a:off x="7403871" y="5487022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800" dirty="0">
                <a:solidFill>
                  <a:sysClr val="windowText" lastClr="000000"/>
                </a:solidFill>
              </a:rPr>
              <a:t>전용 플레이어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117986" y="2700940"/>
            <a:ext cx="1214446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altLang="ko-KR" sz="800" b="1" dirty="0">
                <a:solidFill>
                  <a:sysClr val="windowText" lastClr="000000"/>
                </a:solidFill>
              </a:rPr>
              <a:t>2.</a:t>
            </a:r>
            <a:r>
              <a:rPr lang="ko-KR" altLang="en-US" sz="800" b="1" dirty="0">
                <a:solidFill>
                  <a:sysClr val="windowText" lastClr="000000"/>
                </a:solidFill>
              </a:rPr>
              <a:t> 반출신청확인</a:t>
            </a:r>
            <a:endParaRPr lang="en-US" altLang="ko-KR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rot="5400000">
            <a:off x="2177098" y="4902132"/>
            <a:ext cx="310939" cy="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3689094" y="5487022"/>
            <a:ext cx="78581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7546746" y="3558196"/>
            <a:ext cx="928694" cy="642942"/>
            <a:chOff x="7858148" y="3429000"/>
            <a:chExt cx="928694" cy="642942"/>
          </a:xfrm>
        </p:grpSpPr>
        <p:sp>
          <p:nvSpPr>
            <p:cNvPr id="42" name="직사각형 41"/>
            <p:cNvSpPr/>
            <p:nvPr/>
          </p:nvSpPr>
          <p:spPr>
            <a:xfrm>
              <a:off x="8001024" y="3929066"/>
              <a:ext cx="714380" cy="1428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ko-KR" altLang="en-US" sz="800" dirty="0">
                  <a:solidFill>
                    <a:sysClr val="windowText" lastClr="000000"/>
                  </a:solidFill>
                </a:rPr>
                <a:t>열람 신청자</a:t>
              </a:r>
            </a:p>
          </p:txBody>
        </p:sp>
        <p:pic>
          <p:nvPicPr>
            <p:cNvPr id="43" name="Picture 3" descr="C:\Users\박성환\Desktop\IoT Source\lcd_monito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858148" y="3500438"/>
              <a:ext cx="428628" cy="428628"/>
            </a:xfrm>
            <a:prstGeom prst="rect">
              <a:avLst/>
            </a:prstGeom>
            <a:noFill/>
          </p:spPr>
        </p:pic>
        <p:sp>
          <p:nvSpPr>
            <p:cNvPr id="44" name="직사각형 43"/>
            <p:cNvSpPr/>
            <p:nvPr/>
          </p:nvSpPr>
          <p:spPr>
            <a:xfrm>
              <a:off x="7858148" y="3500438"/>
              <a:ext cx="714380" cy="1428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endParaRPr lang="ko-KR" altLang="en-US" sz="8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04250" y="3429000"/>
              <a:ext cx="482592" cy="48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그룹 45"/>
          <p:cNvGrpSpPr/>
          <p:nvPr/>
        </p:nvGrpSpPr>
        <p:grpSpPr>
          <a:xfrm>
            <a:off x="3760532" y="1843684"/>
            <a:ext cx="714380" cy="642942"/>
            <a:chOff x="3714744" y="2428868"/>
            <a:chExt cx="714380" cy="642942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14744" y="2428868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3" descr="C:\Users\박성환\Desktop\IoT Source\lcd_monito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496" y="2428868"/>
              <a:ext cx="428628" cy="428628"/>
            </a:xfrm>
            <a:prstGeom prst="rect">
              <a:avLst/>
            </a:prstGeom>
            <a:noFill/>
          </p:spPr>
        </p:pic>
        <p:sp>
          <p:nvSpPr>
            <p:cNvPr id="49" name="직사각형 48"/>
            <p:cNvSpPr/>
            <p:nvPr/>
          </p:nvSpPr>
          <p:spPr>
            <a:xfrm>
              <a:off x="3714744" y="2786058"/>
              <a:ext cx="714380" cy="28575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ko-KR" altLang="en-US" sz="800" dirty="0">
                  <a:solidFill>
                    <a:sysClr val="windowText" lastClr="000000"/>
                  </a:solidFill>
                </a:rPr>
                <a:t>영상정보</a:t>
              </a:r>
              <a:endParaRPr lang="en-US" altLang="ko-KR" sz="800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ko-KR" altLang="en-US" sz="800" dirty="0">
                  <a:solidFill>
                    <a:sysClr val="windowText" lastClr="000000"/>
                  </a:solidFill>
                </a:rPr>
                <a:t>관리자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5689358" y="1843684"/>
            <a:ext cx="714380" cy="642942"/>
            <a:chOff x="3714744" y="2428868"/>
            <a:chExt cx="714380" cy="642942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14744" y="2428868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3" descr="C:\Users\박성환\Desktop\IoT Source\lcd_monito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496" y="2428868"/>
              <a:ext cx="428628" cy="428628"/>
            </a:xfrm>
            <a:prstGeom prst="rect">
              <a:avLst/>
            </a:prstGeom>
            <a:noFill/>
          </p:spPr>
        </p:pic>
        <p:sp>
          <p:nvSpPr>
            <p:cNvPr id="53" name="직사각형 52"/>
            <p:cNvSpPr/>
            <p:nvPr/>
          </p:nvSpPr>
          <p:spPr>
            <a:xfrm>
              <a:off x="3714744" y="2786058"/>
              <a:ext cx="714380" cy="28575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ko-KR" altLang="en-US" sz="800" dirty="0">
                  <a:solidFill>
                    <a:sysClr val="windowText" lastClr="000000"/>
                  </a:solidFill>
                </a:rPr>
                <a:t>상위</a:t>
              </a:r>
              <a:endParaRPr lang="en-US" altLang="ko-KR" sz="800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ko-KR" altLang="en-US" sz="800" dirty="0">
                  <a:solidFill>
                    <a:sysClr val="windowText" lastClr="000000"/>
                  </a:solidFill>
                </a:rPr>
                <a:t>관리자</a:t>
              </a:r>
            </a:p>
          </p:txBody>
        </p:sp>
      </p:grpSp>
      <p:pic>
        <p:nvPicPr>
          <p:cNvPr id="54" name="Picture 5" descr="D:\work\구성도\images\ico_software_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117458" y="3701072"/>
            <a:ext cx="214314" cy="155865"/>
          </a:xfrm>
          <a:prstGeom prst="rect">
            <a:avLst/>
          </a:prstGeom>
          <a:noFill/>
        </p:spPr>
      </p:pic>
      <p:sp>
        <p:nvSpPr>
          <p:cNvPr id="55" name="사각형 설명선 54"/>
          <p:cNvSpPr/>
          <p:nvPr/>
        </p:nvSpPr>
        <p:spPr>
          <a:xfrm>
            <a:off x="4832102" y="3772510"/>
            <a:ext cx="1143008" cy="311729"/>
          </a:xfrm>
          <a:prstGeom prst="wedgeRectCallout">
            <a:avLst>
              <a:gd name="adj1" fmla="val -63540"/>
              <a:gd name="adj2" fmla="val -33372"/>
            </a:avLst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24000" tIns="0" rIns="0" bIns="0" rtlCol="0" anchor="ctr" anchorCtr="0"/>
          <a:lstStyle/>
          <a:p>
            <a:r>
              <a: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반출신청</a:t>
            </a:r>
            <a:endParaRPr lang="en-US" altLang="ko-KR" sz="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웹사이트 모듈</a:t>
            </a:r>
            <a:endParaRPr lang="en-US" altLang="ko-KR" sz="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6" name="Picture 5" descr="D:\work\구성도\images\ico_software_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903540" y="3843948"/>
            <a:ext cx="214314" cy="155865"/>
          </a:xfrm>
          <a:prstGeom prst="rect">
            <a:avLst/>
          </a:prstGeom>
          <a:noFill/>
        </p:spPr>
      </p:pic>
      <p:sp>
        <p:nvSpPr>
          <p:cNvPr id="57" name="사각형 설명선 56"/>
          <p:cNvSpPr/>
          <p:nvPr/>
        </p:nvSpPr>
        <p:spPr>
          <a:xfrm>
            <a:off x="4832102" y="5103855"/>
            <a:ext cx="1143008" cy="311729"/>
          </a:xfrm>
          <a:prstGeom prst="wedgeRectCallout">
            <a:avLst>
              <a:gd name="adj1" fmla="val -63540"/>
              <a:gd name="adj2" fmla="val -33372"/>
            </a:avLst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24000" tIns="0" rIns="0" bIns="0" rtlCol="0" anchor="ctr" anchorCtr="0"/>
          <a:lstStyle/>
          <a:p>
            <a:r>
              <a: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반출관리 모듈</a:t>
            </a:r>
            <a:endParaRPr lang="en-US" altLang="ko-KR" sz="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8" name="Picture 5" descr="D:\work\구성도\images\ico_software_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903540" y="5201270"/>
            <a:ext cx="214314" cy="155865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076849">
            <a:off x="3955671" y="4605628"/>
            <a:ext cx="257627" cy="2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직사각형 59"/>
          <p:cNvSpPr/>
          <p:nvPr/>
        </p:nvSpPr>
        <p:spPr>
          <a:xfrm>
            <a:off x="3546218" y="4772642"/>
            <a:ext cx="928694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LKS </a:t>
            </a:r>
            <a:r>
              <a:rPr lang="ko-KR" altLang="en-US" sz="800" dirty="0">
                <a:solidFill>
                  <a:sysClr val="windowText" lastClr="000000"/>
                </a:solidFill>
              </a:rPr>
              <a:t>설치</a:t>
            </a:r>
          </a:p>
        </p:txBody>
      </p:sp>
    </p:spTree>
    <p:extLst>
      <p:ext uri="{BB962C8B-B14F-4D97-AF65-F5344CB8AC3E}">
        <p14:creationId xmlns:p14="http://schemas.microsoft.com/office/powerpoint/2010/main" val="240727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#2 – S </a:t>
            </a:r>
            <a:r>
              <a:rPr lang="ko-KR" altLang="en-US" dirty="0"/>
              <a:t>전자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895584"/>
          </a:xfrm>
        </p:spPr>
        <p:txBody>
          <a:bodyPr/>
          <a:lstStyle/>
          <a:p>
            <a:pPr lvl="1"/>
            <a:r>
              <a:rPr lang="en-US" altLang="ko-KR" dirty="0"/>
              <a:t>S </a:t>
            </a:r>
            <a:r>
              <a:rPr lang="ko-KR" altLang="en-US" dirty="0"/>
              <a:t>전자 반도체공장 </a:t>
            </a:r>
            <a:r>
              <a:rPr lang="en-US" altLang="ko-KR" dirty="0"/>
              <a:t>CCTV NVR</a:t>
            </a:r>
            <a:r>
              <a:rPr lang="ko-KR" altLang="en-US" dirty="0"/>
              <a:t>에 저장된 영상에 대한 </a:t>
            </a:r>
            <a:r>
              <a:rPr lang="ko-KR" altLang="en-US" dirty="0" err="1"/>
              <a:t>반출시</a:t>
            </a:r>
            <a:r>
              <a:rPr lang="ko-KR" altLang="en-US" dirty="0"/>
              <a:t> </a:t>
            </a:r>
            <a:r>
              <a:rPr lang="ko-KR" altLang="en-US" dirty="0" err="1"/>
              <a:t>영상보안을</a:t>
            </a:r>
            <a:r>
              <a:rPr lang="ko-KR" altLang="en-US" dirty="0"/>
              <a:t> 강화하기 위하여 </a:t>
            </a:r>
            <a:endParaRPr lang="en-US" altLang="ko-KR" dirty="0"/>
          </a:p>
          <a:p>
            <a:pPr lvl="1"/>
            <a:r>
              <a:rPr lang="ko-KR" altLang="en-US" dirty="0"/>
              <a:t>통제기능</a:t>
            </a:r>
            <a:r>
              <a:rPr lang="en-US" altLang="ko-KR" dirty="0"/>
              <a:t>(DRM+</a:t>
            </a:r>
            <a:r>
              <a:rPr lang="ko-KR" altLang="en-US" dirty="0" err="1"/>
              <a:t>마스킹</a:t>
            </a:r>
            <a:r>
              <a:rPr lang="en-US" altLang="ko-KR" dirty="0"/>
              <a:t>)</a:t>
            </a:r>
            <a:r>
              <a:rPr lang="ko-KR" altLang="en-US" dirty="0"/>
              <a:t>을 수행</a:t>
            </a:r>
          </a:p>
          <a:p>
            <a:pPr lvl="2"/>
            <a:r>
              <a:rPr lang="ko-KR" altLang="en-US" dirty="0"/>
              <a:t>제공 기능</a:t>
            </a:r>
          </a:p>
          <a:p>
            <a:pPr lvl="4"/>
            <a:r>
              <a:rPr lang="ko-KR" altLang="en-US" dirty="0"/>
              <a:t>영상 암호화</a:t>
            </a:r>
            <a:r>
              <a:rPr lang="en-US" altLang="ko-KR" dirty="0"/>
              <a:t>(DRM)</a:t>
            </a:r>
          </a:p>
          <a:p>
            <a:pPr lvl="4"/>
            <a:r>
              <a:rPr lang="ko-KR" altLang="en-US" dirty="0"/>
              <a:t>영상 </a:t>
            </a:r>
            <a:r>
              <a:rPr lang="ko-KR" altLang="en-US" dirty="0" err="1"/>
              <a:t>마스킹</a:t>
            </a:r>
            <a:r>
              <a:rPr lang="en-US" altLang="ko-KR" dirty="0"/>
              <a:t>(</a:t>
            </a:r>
            <a:r>
              <a:rPr lang="ko-KR" altLang="en-US" dirty="0"/>
              <a:t>내부자원 및 기업비밀 유지</a:t>
            </a:r>
            <a:r>
              <a:rPr lang="en-US" altLang="ko-KR" dirty="0"/>
              <a:t>)</a:t>
            </a:r>
          </a:p>
          <a:p>
            <a:pPr lvl="4"/>
            <a:r>
              <a:rPr lang="ko-KR" altLang="en-US" dirty="0"/>
              <a:t>영상 재생 기한 설정</a:t>
            </a:r>
            <a:r>
              <a:rPr lang="en-US" altLang="ko-KR" dirty="0"/>
              <a:t>(</a:t>
            </a:r>
            <a:r>
              <a:rPr lang="ko-KR" altLang="en-US" dirty="0"/>
              <a:t>열람기간 통제</a:t>
            </a:r>
            <a:r>
              <a:rPr lang="en-US" altLang="ko-KR" dirty="0"/>
              <a:t>)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26463" y="2714495"/>
            <a:ext cx="3521982" cy="3217105"/>
            <a:chOff x="6204267" y="2461238"/>
            <a:chExt cx="3786214" cy="3714788"/>
          </a:xfrm>
        </p:grpSpPr>
        <p:sp>
          <p:nvSpPr>
            <p:cNvPr id="5" name="모서리가 둥근 직사각형 4"/>
            <p:cNvSpPr/>
            <p:nvPr/>
          </p:nvSpPr>
          <p:spPr>
            <a:xfrm flipH="1">
              <a:off x="6204267" y="2461238"/>
              <a:ext cx="3786214" cy="3714788"/>
            </a:xfrm>
            <a:prstGeom prst="roundRect">
              <a:avLst>
                <a:gd name="adj" fmla="val 17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tIns="36000" rtlCol="0" anchor="t"/>
            <a:lstStyle/>
            <a:p>
              <a:pPr lvl="0" algn="ctr"/>
              <a:r>
                <a:rPr lang="en-US" altLang="ko-KR" sz="1050" b="1" dirty="0">
                  <a:solidFill>
                    <a:prstClr val="black"/>
                  </a:solidFill>
                  <a:latin typeface="+mj-lt"/>
                </a:rPr>
                <a:t>Export Video Management</a:t>
              </a:r>
              <a:endParaRPr lang="ko-KR" altLang="en-US" sz="105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 flipH="1">
              <a:off x="7990217" y="3843485"/>
              <a:ext cx="1714512" cy="1209466"/>
            </a:xfrm>
            <a:prstGeom prst="roundRect">
              <a:avLst>
                <a:gd name="adj" fmla="val 6508"/>
              </a:avLst>
            </a:prstGeom>
            <a:solidFill>
              <a:srgbClr val="4A75C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52000" tIns="0" rIns="25200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프로그램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-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마스킹</a:t>
              </a:r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- DRM(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암호화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</p:txBody>
        </p:sp>
        <p:sp>
          <p:nvSpPr>
            <p:cNvPr id="7" name="모서리가 둥근 직사각형 6"/>
            <p:cNvSpPr/>
            <p:nvPr/>
          </p:nvSpPr>
          <p:spPr>
            <a:xfrm flipH="1">
              <a:off x="8204531" y="5312122"/>
              <a:ext cx="1285884" cy="691123"/>
            </a:xfrm>
            <a:prstGeom prst="roundRect">
              <a:avLst>
                <a:gd name="adj" fmla="val 6297"/>
              </a:avLst>
            </a:prstGeom>
            <a:solidFill>
              <a:srgbClr val="AAAAA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얼굴검출 및 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영상생성</a:t>
              </a:r>
            </a:p>
          </p:txBody>
        </p:sp>
        <p:sp>
          <p:nvSpPr>
            <p:cNvPr id="8" name="모서리가 둥근 직사각형 7"/>
            <p:cNvSpPr/>
            <p:nvPr/>
          </p:nvSpPr>
          <p:spPr>
            <a:xfrm flipH="1">
              <a:off x="6348470" y="3964461"/>
              <a:ext cx="1427429" cy="977094"/>
            </a:xfrm>
            <a:prstGeom prst="roundRect">
              <a:avLst>
                <a:gd name="adj" fmla="val 9260"/>
              </a:avLst>
            </a:prstGeom>
            <a:solidFill>
              <a:srgbClr val="AAAAA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 err="1">
                  <a:solidFill>
                    <a:schemeClr val="bg1"/>
                  </a:solidFill>
                  <a:latin typeface="+mj-lt"/>
                </a:rPr>
                <a:t>마스킹</a:t>
              </a:r>
              <a:r>
                <a:rPr lang="en-US" altLang="ko-KR" sz="1050" b="1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암호화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조건 설정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 flipH="1">
              <a:off x="8204528" y="2893191"/>
              <a:ext cx="1285885" cy="691123"/>
            </a:xfrm>
            <a:prstGeom prst="roundRect">
              <a:avLst>
                <a:gd name="adj" fmla="val 6297"/>
              </a:avLst>
            </a:prstGeom>
            <a:solidFill>
              <a:srgbClr val="AAAAA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영상파일접수</a:t>
              </a:r>
            </a:p>
          </p:txBody>
        </p:sp>
        <p:cxnSp>
          <p:nvCxnSpPr>
            <p:cNvPr id="10" name="직선 화살표 연결선 9"/>
            <p:cNvCxnSpPr>
              <a:stCxn id="9" idx="2"/>
              <a:endCxn id="6" idx="0"/>
            </p:cNvCxnSpPr>
            <p:nvPr/>
          </p:nvCxnSpPr>
          <p:spPr>
            <a:xfrm rot="16200000" flipH="1">
              <a:off x="8717886" y="3713897"/>
              <a:ext cx="259170" cy="3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stCxn id="6" idx="3"/>
              <a:endCxn id="8" idx="1"/>
            </p:cNvCxnSpPr>
            <p:nvPr/>
          </p:nvCxnSpPr>
          <p:spPr>
            <a:xfrm flipH="1">
              <a:off x="7775899" y="4448218"/>
              <a:ext cx="214318" cy="479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stCxn id="8" idx="1"/>
            </p:cNvCxnSpPr>
            <p:nvPr/>
          </p:nvCxnSpPr>
          <p:spPr>
            <a:xfrm flipH="1" flipV="1">
              <a:off x="7774114" y="4445743"/>
              <a:ext cx="1785" cy="7265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7" idx="0"/>
              <a:endCxn id="6" idx="2"/>
            </p:cNvCxnSpPr>
            <p:nvPr/>
          </p:nvCxnSpPr>
          <p:spPr>
            <a:xfrm rot="5400000" flipH="1" flipV="1">
              <a:off x="8717887" y="5182702"/>
              <a:ext cx="259171" cy="158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내용 개체 틀 4"/>
          <p:cNvSpPr txBox="1">
            <a:spLocks/>
          </p:cNvSpPr>
          <p:nvPr/>
        </p:nvSpPr>
        <p:spPr>
          <a:xfrm>
            <a:off x="285720" y="6067396"/>
            <a:ext cx="4965588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l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altLang="ko-KR" b="1" dirty="0"/>
              <a:t>[Export Video Management </a:t>
            </a:r>
            <a:r>
              <a:rPr lang="ko-KR" altLang="en-US" b="1" dirty="0" err="1"/>
              <a:t>실행화면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5426463" y="6072971"/>
            <a:ext cx="3521982" cy="2920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l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altLang="ko-KR" b="1" dirty="0"/>
              <a:t>[Export Video Mgt. </a:t>
            </a:r>
            <a:r>
              <a:rPr lang="ko-KR" altLang="en-US" b="1" dirty="0" err="1"/>
              <a:t>워크플로우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grpSp>
        <p:nvGrpSpPr>
          <p:cNvPr id="39" name="그룹 38"/>
          <p:cNvGrpSpPr/>
          <p:nvPr/>
        </p:nvGrpSpPr>
        <p:grpSpPr>
          <a:xfrm>
            <a:off x="314722" y="2708920"/>
            <a:ext cx="5173437" cy="3212655"/>
            <a:chOff x="314722" y="2185429"/>
            <a:chExt cx="5173437" cy="3212655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2" y="2185429"/>
              <a:ext cx="5106081" cy="3212655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39571" y="2310574"/>
              <a:ext cx="3862511" cy="2270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59632" y="3384335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FF00"/>
                  </a:solidFill>
                </a:rPr>
                <a:t>영상 작업 화면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202083" y="2310574"/>
              <a:ext cx="1203084" cy="7939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202083" y="3119763"/>
              <a:ext cx="1203084" cy="916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4008" y="2663442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err="1">
                  <a:solidFill>
                    <a:srgbClr val="FFFF00"/>
                  </a:solidFill>
                </a:rPr>
                <a:t>조건설정</a:t>
              </a:r>
              <a:endParaRPr lang="ko-KR" alt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33025" y="3645024"/>
              <a:ext cx="1355134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50" b="1" dirty="0">
                  <a:solidFill>
                    <a:srgbClr val="FFFF00"/>
                  </a:solidFill>
                </a:rPr>
                <a:t>Masking </a:t>
              </a:r>
              <a:r>
                <a:rPr lang="ko-KR" altLang="en-US" sz="1050" b="1" dirty="0">
                  <a:solidFill>
                    <a:srgbClr val="FFFF00"/>
                  </a:solidFill>
                </a:rPr>
                <a:t>대상 선택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339572" y="4708940"/>
              <a:ext cx="5065595" cy="689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19872" y="4822797"/>
              <a:ext cx="1984541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rgbClr val="FFFF00"/>
                  </a:solidFill>
                </a:rPr>
                <a:t>Masking </a:t>
              </a:r>
              <a:r>
                <a:rPr lang="ko-KR" altLang="en-US" sz="1200" b="1" dirty="0" err="1">
                  <a:solidFill>
                    <a:srgbClr val="FFFF00"/>
                  </a:solidFill>
                </a:rPr>
                <a:t>작업도구</a:t>
              </a:r>
              <a:r>
                <a:rPr lang="ko-KR" altLang="en-US" sz="1200" b="1" dirty="0">
                  <a:solidFill>
                    <a:srgbClr val="FFFF00"/>
                  </a:solidFill>
                </a:rPr>
                <a:t> 모음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67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#3 – </a:t>
            </a:r>
            <a:r>
              <a:rPr lang="ko-KR" altLang="en-US" dirty="0"/>
              <a:t>공공 부분</a:t>
            </a:r>
          </a:p>
        </p:txBody>
      </p:sp>
      <p:sp>
        <p:nvSpPr>
          <p:cNvPr id="123" name="슬라이드 번호 개체 틀 1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27" name="텍스트 개체 틀 126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523220"/>
          </a:xfrm>
        </p:spPr>
        <p:txBody>
          <a:bodyPr/>
          <a:lstStyle/>
          <a:p>
            <a:pPr lvl="1"/>
            <a:r>
              <a:rPr lang="ko-KR" altLang="en-US" dirty="0"/>
              <a:t>영상물 암호화 방식을 이용하여 서비스를 진행하기 전 영상물 녹화 조사 프로그램에서 영상물 생성을 완료함과 동시에 암호화하여</a:t>
            </a:r>
            <a:r>
              <a:rPr lang="en-US" altLang="ko-KR" dirty="0"/>
              <a:t>, </a:t>
            </a:r>
            <a:r>
              <a:rPr lang="ko-KR" altLang="en-US" dirty="0" err="1"/>
              <a:t>위변조</a:t>
            </a:r>
            <a:r>
              <a:rPr lang="ko-KR" altLang="en-US" dirty="0"/>
              <a:t> 및 불법사용을 차단 합니다</a:t>
            </a:r>
            <a:r>
              <a:rPr lang="en-US" altLang="ko-KR" dirty="0"/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42910" y="1628800"/>
            <a:ext cx="7858180" cy="4075187"/>
            <a:chOff x="642910" y="2276872"/>
            <a:chExt cx="7858180" cy="365207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42910" y="2285608"/>
              <a:ext cx="7858180" cy="3643338"/>
            </a:xfrm>
            <a:prstGeom prst="roundRect">
              <a:avLst>
                <a:gd name="adj" fmla="val 1208"/>
              </a:avLst>
            </a:prstGeom>
            <a:solidFill>
              <a:srgbClr val="2892C2"/>
            </a:solidFill>
            <a:ln w="19050" algn="ctr">
              <a:solidFill>
                <a:srgbClr val="004992"/>
              </a:solidFill>
              <a:round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14348" y="2499922"/>
              <a:ext cx="7715304" cy="3357585"/>
            </a:xfrm>
            <a:prstGeom prst="roundRect">
              <a:avLst>
                <a:gd name="adj" fmla="val 2454"/>
              </a:avLst>
            </a:prstGeom>
            <a:solidFill>
              <a:srgbClr val="F9F9F9"/>
            </a:solidFill>
            <a:ln w="12700" algn="ctr">
              <a:noFill/>
              <a:round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7" name="AutoShape 128"/>
            <p:cNvSpPr>
              <a:spLocks noChangeArrowheads="1"/>
            </p:cNvSpPr>
            <p:nvPr/>
          </p:nvSpPr>
          <p:spPr bwMode="auto">
            <a:xfrm>
              <a:off x="3786182" y="5071690"/>
              <a:ext cx="2143140" cy="714380"/>
            </a:xfrm>
            <a:prstGeom prst="roundRect">
              <a:avLst>
                <a:gd name="adj" fmla="val 2773"/>
              </a:avLst>
            </a:prstGeom>
            <a:gradFill rotWithShape="1">
              <a:gsLst>
                <a:gs pos="0">
                  <a:srgbClr val="85D1FF"/>
                </a:gs>
                <a:gs pos="100000">
                  <a:srgbClr val="E6F6FF"/>
                </a:gs>
              </a:gsLst>
              <a:lin ang="5400000" scaled="1"/>
            </a:gradFill>
            <a:ln w="9525" algn="ctr">
              <a:solidFill>
                <a:srgbClr val="4C93D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 ker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3626186" y="2276872"/>
              <a:ext cx="1526152" cy="2058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rPr>
                <a:t>영상물 암호화</a:t>
              </a:r>
              <a:r>
                <a:rPr kumimoji="0" lang="en-US" altLang="ko-KR" sz="1200" kern="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rPr>
                <a:t>/</a:t>
              </a:r>
              <a:r>
                <a:rPr kumimoji="0" lang="ko-KR" altLang="en-US" sz="1200" kern="0" dirty="0" err="1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rPr>
                <a:t>복호화</a:t>
              </a:r>
              <a:r>
                <a:rPr kumimoji="0" lang="ko-KR" altLang="en-US" sz="1200" kern="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rPr>
                <a:t> 구축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85786" y="2571360"/>
              <a:ext cx="2143141" cy="2357454"/>
            </a:xfrm>
            <a:prstGeom prst="roundRect">
              <a:avLst>
                <a:gd name="adj" fmla="val 1505"/>
              </a:avLst>
            </a:prstGeom>
            <a:solidFill>
              <a:srgbClr val="EEEEEE"/>
            </a:soli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857224" y="2642799"/>
              <a:ext cx="2000264" cy="214313"/>
            </a:xfrm>
            <a:prstGeom prst="roundRect">
              <a:avLst>
                <a:gd name="adj" fmla="val 12934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kern="0" dirty="0">
                  <a:solidFill>
                    <a:srgbClr val="FFFFFF"/>
                  </a:solidFill>
                  <a:latin typeface="+mn-ea"/>
                  <a:ea typeface="+mn-ea"/>
                </a:rPr>
                <a:t>DVR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786182" y="2571360"/>
              <a:ext cx="2143140" cy="2357454"/>
            </a:xfrm>
            <a:prstGeom prst="roundRect">
              <a:avLst>
                <a:gd name="adj" fmla="val 1505"/>
              </a:avLst>
            </a:prstGeom>
            <a:solidFill>
              <a:srgbClr val="EEEEEE"/>
            </a:soli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857620" y="2642797"/>
              <a:ext cx="2000264" cy="214315"/>
            </a:xfrm>
            <a:prstGeom prst="roundRect">
              <a:avLst>
                <a:gd name="adj" fmla="val 6370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100" kern="0" dirty="0">
                  <a:solidFill>
                    <a:srgbClr val="FFFFFF"/>
                  </a:solidFill>
                  <a:latin typeface="+mn-ea"/>
                  <a:ea typeface="+mn-ea"/>
                </a:rPr>
                <a:t>영상물 관리 시스템</a:t>
              </a:r>
            </a:p>
          </p:txBody>
        </p:sp>
        <p:sp>
          <p:nvSpPr>
            <p:cNvPr id="13" name="Rectangle 128" descr="박스2"/>
            <p:cNvSpPr>
              <a:spLocks noChangeArrowheads="1"/>
            </p:cNvSpPr>
            <p:nvPr/>
          </p:nvSpPr>
          <p:spPr bwMode="auto">
            <a:xfrm>
              <a:off x="857224" y="2999654"/>
              <a:ext cx="857255" cy="357357"/>
            </a:xfrm>
            <a:prstGeom prst="roundRect">
              <a:avLst>
                <a:gd name="adj" fmla="val 8176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rgbClr val="006699"/>
              </a:solidFill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rgbClr val="000000"/>
                  </a:solidFill>
                  <a:latin typeface="+mn-ea"/>
                </a:rPr>
                <a:t>영상 녹화 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rgbClr val="000000"/>
                  </a:solidFill>
                  <a:latin typeface="+mn-ea"/>
                </a:rPr>
                <a:t>프로그램</a:t>
              </a:r>
              <a:endParaRPr lang="en-US" altLang="ko-KR" sz="1000"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4" name="Text Box 133"/>
            <p:cNvSpPr txBox="1">
              <a:spLocks noChangeArrowheads="1"/>
            </p:cNvSpPr>
            <p:nvPr/>
          </p:nvSpPr>
          <p:spPr bwMode="auto">
            <a:xfrm>
              <a:off x="920846" y="4241791"/>
              <a:ext cx="736863" cy="14287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en-US" altLang="ko-KR" sz="800" kern="0" dirty="0">
                  <a:solidFill>
                    <a:srgbClr val="000000"/>
                  </a:solidFill>
                  <a:latin typeface="+mn-ea"/>
                  <a:ea typeface="+mn-ea"/>
                </a:rPr>
                <a:t>H.264 over AVI</a:t>
              </a:r>
            </a:p>
          </p:txBody>
        </p:sp>
        <p:sp>
          <p:nvSpPr>
            <p:cNvPr id="15" name="Line 141"/>
            <p:cNvSpPr>
              <a:spLocks noChangeShapeType="1"/>
            </p:cNvSpPr>
            <p:nvPr/>
          </p:nvSpPr>
          <p:spPr bwMode="auto">
            <a:xfrm>
              <a:off x="1421425" y="4152690"/>
              <a:ext cx="888021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Rectangle 144"/>
            <p:cNvSpPr>
              <a:spLocks noChangeArrowheads="1"/>
            </p:cNvSpPr>
            <p:nvPr/>
          </p:nvSpPr>
          <p:spPr bwMode="auto">
            <a:xfrm>
              <a:off x="4624390" y="3338122"/>
              <a:ext cx="472886" cy="18466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en-US" altLang="ko-KR" sz="800" kern="0" dirty="0">
                  <a:solidFill>
                    <a:srgbClr val="000000"/>
                  </a:solidFill>
                  <a:latin typeface="+mn-ea"/>
                  <a:ea typeface="+mn-ea"/>
                </a:rPr>
                <a:t>DRM </a:t>
              </a:r>
              <a:r>
                <a:rPr kumimoji="0" lang="ko-KR" altLang="en-US" sz="800" kern="0" dirty="0">
                  <a:solidFill>
                    <a:srgbClr val="000000"/>
                  </a:solidFill>
                  <a:latin typeface="+mn-ea"/>
                  <a:ea typeface="+mn-ea"/>
                </a:rPr>
                <a:t>서버</a:t>
              </a:r>
            </a:p>
          </p:txBody>
        </p:sp>
        <p:sp>
          <p:nvSpPr>
            <p:cNvPr id="17" name="Line 145"/>
            <p:cNvSpPr>
              <a:spLocks noChangeShapeType="1"/>
            </p:cNvSpPr>
            <p:nvPr/>
          </p:nvSpPr>
          <p:spPr bwMode="auto">
            <a:xfrm>
              <a:off x="2863663" y="3114291"/>
              <a:ext cx="1842619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Line 146"/>
            <p:cNvSpPr>
              <a:spLocks noChangeShapeType="1"/>
            </p:cNvSpPr>
            <p:nvPr/>
          </p:nvSpPr>
          <p:spPr bwMode="auto">
            <a:xfrm flipH="1">
              <a:off x="2861297" y="3212485"/>
              <a:ext cx="1860971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Text Box 147"/>
            <p:cNvSpPr txBox="1">
              <a:spLocks noChangeArrowheads="1"/>
            </p:cNvSpPr>
            <p:nvPr/>
          </p:nvSpPr>
          <p:spPr bwMode="auto">
            <a:xfrm>
              <a:off x="3065442" y="2928550"/>
              <a:ext cx="549831" cy="18466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ko-KR" altLang="en-US" sz="800" i="1" kern="0" dirty="0">
                  <a:solidFill>
                    <a:srgbClr val="000000"/>
                  </a:solidFill>
                  <a:latin typeface="+mn-ea"/>
                  <a:ea typeface="+mn-ea"/>
                </a:rPr>
                <a:t>영상물 정보</a:t>
              </a:r>
            </a:p>
          </p:txBody>
        </p:sp>
        <p:sp>
          <p:nvSpPr>
            <p:cNvPr id="20" name="Text Box 148"/>
            <p:cNvSpPr txBox="1">
              <a:spLocks noChangeArrowheads="1"/>
            </p:cNvSpPr>
            <p:nvPr/>
          </p:nvSpPr>
          <p:spPr bwMode="auto">
            <a:xfrm>
              <a:off x="2928927" y="3188901"/>
              <a:ext cx="857256" cy="18466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ko-KR" altLang="en-US" sz="800" i="1" kern="0" dirty="0">
                  <a:solidFill>
                    <a:srgbClr val="000000"/>
                  </a:solidFill>
                  <a:latin typeface="+mn-ea"/>
                  <a:ea typeface="+mn-ea"/>
                </a:rPr>
                <a:t>사전 암호화 </a:t>
              </a:r>
              <a:r>
                <a:rPr kumimoji="0" lang="en-US" altLang="ko-KR" sz="800" i="1" kern="0" dirty="0">
                  <a:solidFill>
                    <a:srgbClr val="000000"/>
                  </a:solidFill>
                  <a:latin typeface="+mn-ea"/>
                  <a:ea typeface="+mn-ea"/>
                </a:rPr>
                <a:t>Key</a:t>
              </a:r>
            </a:p>
          </p:txBody>
        </p:sp>
        <p:sp>
          <p:nvSpPr>
            <p:cNvPr id="21" name="AutoShape 149" descr="강-5단"/>
            <p:cNvSpPr>
              <a:spLocks noChangeArrowheads="1"/>
            </p:cNvSpPr>
            <p:nvPr/>
          </p:nvSpPr>
          <p:spPr bwMode="auto">
            <a:xfrm rot="6897429">
              <a:off x="4849905" y="2865915"/>
              <a:ext cx="280809" cy="303558"/>
            </a:xfrm>
            <a:custGeom>
              <a:avLst/>
              <a:gdLst>
                <a:gd name="T0" fmla="*/ 170696 w 21600"/>
                <a:gd name="T1" fmla="*/ 6737459 h 21600"/>
                <a:gd name="T2" fmla="*/ 3169889 w 21600"/>
                <a:gd name="T3" fmla="*/ 17688418 h 21600"/>
                <a:gd name="T4" fmla="*/ 1330697 w 21600"/>
                <a:gd name="T5" fmla="*/ 7755307 h 21600"/>
                <a:gd name="T6" fmla="*/ 5652672 w 21600"/>
                <a:gd name="T7" fmla="*/ -999887 h 21600"/>
                <a:gd name="T8" fmla="*/ 6269905 w 21600"/>
                <a:gd name="T9" fmla="*/ 4534500 h 21600"/>
                <a:gd name="T10" fmla="*/ 4241573 w 21600"/>
                <a:gd name="T11" fmla="*/ 621863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142" y="4533"/>
                  </a:moveTo>
                  <a:cubicBezTo>
                    <a:pt x="13113" y="3985"/>
                    <a:pt x="11965" y="3698"/>
                    <a:pt x="10800" y="3698"/>
                  </a:cubicBezTo>
                  <a:cubicBezTo>
                    <a:pt x="6877" y="3698"/>
                    <a:pt x="3698" y="6877"/>
                    <a:pt x="3698" y="10800"/>
                  </a:cubicBezTo>
                  <a:cubicBezTo>
                    <a:pt x="3697" y="14360"/>
                    <a:pt x="6334" y="17370"/>
                    <a:pt x="9863" y="17839"/>
                  </a:cubicBezTo>
                  <a:lnTo>
                    <a:pt x="9376" y="21505"/>
                  </a:lnTo>
                  <a:cubicBezTo>
                    <a:pt x="4009" y="20791"/>
                    <a:pt x="0" y="1621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2572" y="-1"/>
                    <a:pt x="14318" y="436"/>
                    <a:pt x="15883" y="1270"/>
                  </a:cubicBezTo>
                  <a:lnTo>
                    <a:pt x="17153" y="-1112"/>
                  </a:lnTo>
                  <a:lnTo>
                    <a:pt x="19026" y="5043"/>
                  </a:lnTo>
                  <a:lnTo>
                    <a:pt x="12871" y="6916"/>
                  </a:lnTo>
                  <a:lnTo>
                    <a:pt x="14142" y="4533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rgbClr val="006699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Rectangle 150"/>
            <p:cNvSpPr>
              <a:spLocks noChangeArrowheads="1"/>
            </p:cNvSpPr>
            <p:nvPr/>
          </p:nvSpPr>
          <p:spPr bwMode="auto">
            <a:xfrm>
              <a:off x="5129579" y="2870276"/>
              <a:ext cx="7918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no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kern="0" dirty="0">
                  <a:solidFill>
                    <a:srgbClr val="000000"/>
                  </a:solidFill>
                  <a:latin typeface="+mn-ea"/>
                  <a:ea typeface="+mn-ea"/>
                </a:rPr>
                <a:t>영상물 정보 등록</a:t>
              </a:r>
            </a:p>
          </p:txBody>
        </p:sp>
        <p:grpSp>
          <p:nvGrpSpPr>
            <p:cNvPr id="23" name="Group 151"/>
            <p:cNvGrpSpPr>
              <a:grpSpLocks/>
            </p:cNvGrpSpPr>
            <p:nvPr/>
          </p:nvGrpSpPr>
          <p:grpSpPr bwMode="auto">
            <a:xfrm>
              <a:off x="2289873" y="4643000"/>
              <a:ext cx="247260" cy="235429"/>
              <a:chOff x="1008" y="2064"/>
              <a:chExt cx="221" cy="216"/>
            </a:xfrm>
          </p:grpSpPr>
          <p:grpSp>
            <p:nvGrpSpPr>
              <p:cNvPr id="116" name="Group 152"/>
              <p:cNvGrpSpPr>
                <a:grpSpLocks/>
              </p:cNvGrpSpPr>
              <p:nvPr/>
            </p:nvGrpSpPr>
            <p:grpSpPr bwMode="auto">
              <a:xfrm>
                <a:off x="1004" y="2063"/>
                <a:ext cx="221" cy="215"/>
                <a:chOff x="2371" y="1752"/>
                <a:chExt cx="408" cy="368"/>
              </a:xfrm>
            </p:grpSpPr>
            <p:pic>
              <p:nvPicPr>
                <p:cNvPr id="118" name="Picture 153" descr="Mul_0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416" y="1752"/>
                  <a:ext cx="336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Picture 154" descr="Mul_0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71" y="1843"/>
                  <a:ext cx="296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155" descr="Lock_0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52" y="1934"/>
                  <a:ext cx="227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117" name="Object 156"/>
              <p:cNvGraphicFramePr>
                <a:graphicFrameLocks noChangeAspect="1"/>
              </p:cNvGraphicFramePr>
              <p:nvPr/>
            </p:nvGraphicFramePr>
            <p:xfrm>
              <a:off x="1008" y="2084"/>
              <a:ext cx="104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7" name="클립" r:id="rId8" imgW="2425700" imgH="3463925" progId="">
                      <p:embed/>
                    </p:oleObj>
                  </mc:Choice>
                  <mc:Fallback>
                    <p:oleObj name="클립" r:id="rId8" imgW="2425700" imgH="346392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084"/>
                            <a:ext cx="104" cy="1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Line 157"/>
            <p:cNvSpPr>
              <a:spLocks noChangeShapeType="1"/>
            </p:cNvSpPr>
            <p:nvPr/>
          </p:nvSpPr>
          <p:spPr bwMode="auto">
            <a:xfrm flipH="1">
              <a:off x="2428292" y="4212365"/>
              <a:ext cx="0" cy="43536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Text Box 158"/>
            <p:cNvSpPr txBox="1">
              <a:spLocks noChangeArrowheads="1"/>
            </p:cNvSpPr>
            <p:nvPr/>
          </p:nvSpPr>
          <p:spPr bwMode="auto">
            <a:xfrm>
              <a:off x="1956150" y="4325643"/>
              <a:ext cx="446720" cy="14287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ko-KR" altLang="en-US" sz="800" kern="0" dirty="0">
                  <a:solidFill>
                    <a:srgbClr val="000000"/>
                  </a:solidFill>
                  <a:latin typeface="+mn-ea"/>
                  <a:ea typeface="+mn-ea"/>
                </a:rPr>
                <a:t>전자서명</a:t>
              </a:r>
            </a:p>
          </p:txBody>
        </p:sp>
        <p:sp>
          <p:nvSpPr>
            <p:cNvPr id="26" name="Line 160"/>
            <p:cNvSpPr>
              <a:spLocks noChangeShapeType="1"/>
            </p:cNvSpPr>
            <p:nvPr/>
          </p:nvSpPr>
          <p:spPr bwMode="auto">
            <a:xfrm flipH="1">
              <a:off x="1500556" y="4750484"/>
              <a:ext cx="773724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Text Box 161"/>
            <p:cNvSpPr txBox="1">
              <a:spLocks noChangeArrowheads="1"/>
            </p:cNvSpPr>
            <p:nvPr/>
          </p:nvSpPr>
          <p:spPr bwMode="auto">
            <a:xfrm>
              <a:off x="1598960" y="4595072"/>
              <a:ext cx="586182" cy="14287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ko-KR" altLang="en-US" sz="800" kern="0" dirty="0">
                  <a:solidFill>
                    <a:srgbClr val="000000"/>
                  </a:solidFill>
                  <a:latin typeface="+mn-ea"/>
                  <a:ea typeface="+mn-ea"/>
                </a:rPr>
                <a:t>전자서명 값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1142976" y="4473821"/>
              <a:ext cx="343089" cy="404608"/>
              <a:chOff x="553" y="2854"/>
              <a:chExt cx="290" cy="342"/>
            </a:xfrm>
          </p:grpSpPr>
          <p:pic>
            <p:nvPicPr>
              <p:cNvPr id="109" name="Picture 159" descr="MCj0426070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53" y="2854"/>
                <a:ext cx="259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0" name="Group 162"/>
              <p:cNvGrpSpPr>
                <a:grpSpLocks/>
              </p:cNvGrpSpPr>
              <p:nvPr/>
            </p:nvGrpSpPr>
            <p:grpSpPr bwMode="auto">
              <a:xfrm>
                <a:off x="630" y="2996"/>
                <a:ext cx="209" cy="198"/>
                <a:chOff x="1004" y="2063"/>
                <a:chExt cx="221" cy="215"/>
              </a:xfrm>
            </p:grpSpPr>
            <p:grpSp>
              <p:nvGrpSpPr>
                <p:cNvPr id="111" name="Group 163"/>
                <p:cNvGrpSpPr>
                  <a:grpSpLocks/>
                </p:cNvGrpSpPr>
                <p:nvPr/>
              </p:nvGrpSpPr>
              <p:grpSpPr bwMode="auto">
                <a:xfrm>
                  <a:off x="1004" y="2063"/>
                  <a:ext cx="221" cy="215"/>
                  <a:chOff x="2371" y="1752"/>
                  <a:chExt cx="408" cy="368"/>
                </a:xfrm>
              </p:grpSpPr>
              <p:pic>
                <p:nvPicPr>
                  <p:cNvPr id="113" name="Picture 164" descr="Mul_0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416" y="1752"/>
                    <a:ext cx="336" cy="2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4" name="Picture 165" descr="Mul_0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371" y="1843"/>
                    <a:ext cx="296" cy="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5" name="Picture 166" descr="Lock_0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552" y="1934"/>
                    <a:ext cx="227" cy="1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aphicFrame>
              <p:nvGraphicFramePr>
                <p:cNvPr id="112" name="Object 167"/>
                <p:cNvGraphicFramePr>
                  <a:graphicFrameLocks noChangeAspect="1"/>
                </p:cNvGraphicFramePr>
                <p:nvPr/>
              </p:nvGraphicFramePr>
              <p:xfrm>
                <a:off x="1008" y="2084"/>
                <a:ext cx="104" cy="1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8" name="클립" r:id="rId11" imgW="2425700" imgH="3463925" progId="">
                        <p:embed/>
                      </p:oleObj>
                    </mc:Choice>
                    <mc:Fallback>
                      <p:oleObj name="클립" r:id="rId11" imgW="2425700" imgH="3463925" progId="">
                        <p:embed/>
                        <p:pic>
                          <p:nvPicPr>
                            <p:cNvPr id="0" name="Picture 1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8" y="2084"/>
                              <a:ext cx="104" cy="1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9" name="Rectangle 169"/>
            <p:cNvSpPr>
              <a:spLocks noChangeArrowheads="1"/>
            </p:cNvSpPr>
            <p:nvPr/>
          </p:nvSpPr>
          <p:spPr bwMode="auto">
            <a:xfrm>
              <a:off x="4828269" y="3774496"/>
              <a:ext cx="652423" cy="18466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ko-KR" altLang="en-US" sz="800" kern="0" dirty="0" err="1">
                  <a:solidFill>
                    <a:srgbClr val="000000"/>
                  </a:solidFill>
                  <a:latin typeface="+mn-ea"/>
                  <a:ea typeface="+mn-ea"/>
                </a:rPr>
                <a:t>스트리밍</a:t>
              </a:r>
              <a:r>
                <a:rPr kumimoji="0" lang="ko-KR" altLang="en-US" sz="800" kern="0" dirty="0">
                  <a:solidFill>
                    <a:srgbClr val="000000"/>
                  </a:solidFill>
                  <a:latin typeface="+mn-ea"/>
                  <a:ea typeface="+mn-ea"/>
                </a:rPr>
                <a:t> 서버</a:t>
              </a:r>
            </a:p>
          </p:txBody>
        </p:sp>
        <p:sp>
          <p:nvSpPr>
            <p:cNvPr id="30" name="Line 170"/>
            <p:cNvSpPr>
              <a:spLocks noChangeShapeType="1"/>
            </p:cNvSpPr>
            <p:nvPr/>
          </p:nvSpPr>
          <p:spPr bwMode="auto">
            <a:xfrm>
              <a:off x="2402084" y="4153042"/>
              <a:ext cx="1607783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Text Box 171"/>
            <p:cNvSpPr txBox="1">
              <a:spLocks noChangeArrowheads="1"/>
            </p:cNvSpPr>
            <p:nvPr/>
          </p:nvSpPr>
          <p:spPr bwMode="auto">
            <a:xfrm>
              <a:off x="3097520" y="3958330"/>
              <a:ext cx="307777" cy="18466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ko-KR" altLang="en-US" sz="800" i="1" kern="0" dirty="0">
                  <a:solidFill>
                    <a:srgbClr val="000000"/>
                  </a:solidFill>
                  <a:latin typeface="+mn-ea"/>
                  <a:ea typeface="+mn-ea"/>
                </a:rPr>
                <a:t>업로드</a:t>
              </a:r>
            </a:p>
          </p:txBody>
        </p:sp>
        <p:sp>
          <p:nvSpPr>
            <p:cNvPr id="32" name="Text Box 185"/>
            <p:cNvSpPr txBox="1">
              <a:spLocks noChangeArrowheads="1"/>
            </p:cNvSpPr>
            <p:nvPr/>
          </p:nvSpPr>
          <p:spPr bwMode="auto">
            <a:xfrm>
              <a:off x="4732210" y="4765090"/>
              <a:ext cx="980894" cy="14511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en-US" altLang="ko-KR" sz="800" kern="0" dirty="0">
                  <a:solidFill>
                    <a:srgbClr val="000000"/>
                  </a:solidFill>
                  <a:latin typeface="+mn-ea"/>
                  <a:ea typeface="+mn-ea"/>
                </a:rPr>
                <a:t>H.264 over AVI</a:t>
              </a:r>
            </a:p>
          </p:txBody>
        </p:sp>
        <p:sp>
          <p:nvSpPr>
            <p:cNvPr id="33" name="Line 186"/>
            <p:cNvSpPr>
              <a:spLocks noChangeShapeType="1"/>
            </p:cNvSpPr>
            <p:nvPr/>
          </p:nvSpPr>
          <p:spPr bwMode="auto">
            <a:xfrm flipV="1">
              <a:off x="4870810" y="4303961"/>
              <a:ext cx="307934" cy="28465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Line 187"/>
            <p:cNvSpPr>
              <a:spLocks noChangeShapeType="1"/>
            </p:cNvSpPr>
            <p:nvPr/>
          </p:nvSpPr>
          <p:spPr bwMode="auto">
            <a:xfrm flipH="1" flipV="1">
              <a:off x="5174934" y="4300151"/>
              <a:ext cx="321718" cy="28846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Line 188"/>
            <p:cNvSpPr>
              <a:spLocks noChangeShapeType="1"/>
            </p:cNvSpPr>
            <p:nvPr/>
          </p:nvSpPr>
          <p:spPr bwMode="auto">
            <a:xfrm flipV="1">
              <a:off x="5177225" y="4315391"/>
              <a:ext cx="1520" cy="292156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36" name="Group 191"/>
            <p:cNvGrpSpPr>
              <a:grpSpLocks/>
            </p:cNvGrpSpPr>
            <p:nvPr/>
          </p:nvGrpSpPr>
          <p:grpSpPr bwMode="auto">
            <a:xfrm>
              <a:off x="4232463" y="3955471"/>
              <a:ext cx="375031" cy="395143"/>
              <a:chOff x="816" y="1968"/>
              <a:chExt cx="336" cy="362"/>
            </a:xfrm>
          </p:grpSpPr>
          <p:pic>
            <p:nvPicPr>
              <p:cNvPr id="107" name="Picture 192" descr="서버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16" y="1968"/>
                <a:ext cx="19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193" descr="서버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62" y="1968"/>
                <a:ext cx="19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Rectangle 194"/>
            <p:cNvSpPr>
              <a:spLocks noChangeArrowheads="1"/>
            </p:cNvSpPr>
            <p:nvPr/>
          </p:nvSpPr>
          <p:spPr bwMode="auto">
            <a:xfrm>
              <a:off x="4195760" y="3766876"/>
              <a:ext cx="458459" cy="18466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tabLst>
                  <a:tab pos="5905500" algn="l"/>
                </a:tabLst>
                <a:defRPr/>
              </a:pPr>
              <a:r>
                <a:rPr kumimoji="0" lang="en-US" altLang="ko-KR" sz="800" kern="0" dirty="0">
                  <a:solidFill>
                    <a:srgbClr val="000000"/>
                  </a:solidFill>
                  <a:latin typeface="+mn-ea"/>
                  <a:ea typeface="+mn-ea"/>
                </a:rPr>
                <a:t>CMS </a:t>
              </a:r>
              <a:r>
                <a:rPr kumimoji="0" lang="ko-KR" altLang="en-US" sz="800" kern="0" dirty="0">
                  <a:solidFill>
                    <a:srgbClr val="000000"/>
                  </a:solidFill>
                  <a:latin typeface="+mn-ea"/>
                  <a:ea typeface="+mn-ea"/>
                </a:rPr>
                <a:t>서버</a:t>
              </a:r>
            </a:p>
          </p:txBody>
        </p:sp>
        <p:sp>
          <p:nvSpPr>
            <p:cNvPr id="38" name="Line 221"/>
            <p:cNvSpPr>
              <a:spLocks noChangeShapeType="1"/>
            </p:cNvSpPr>
            <p:nvPr/>
          </p:nvSpPr>
          <p:spPr bwMode="auto">
            <a:xfrm>
              <a:off x="4613410" y="4153042"/>
              <a:ext cx="396326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Rectangle 129" descr="박스4"/>
            <p:cNvSpPr>
              <a:spLocks noChangeArrowheads="1"/>
            </p:cNvSpPr>
            <p:nvPr/>
          </p:nvSpPr>
          <p:spPr bwMode="auto">
            <a:xfrm>
              <a:off x="2000232" y="3000645"/>
              <a:ext cx="857257" cy="356533"/>
            </a:xfrm>
            <a:prstGeom prst="roundRect">
              <a:avLst>
                <a:gd name="adj" fmla="val 10611"/>
              </a:avLst>
            </a:prstGeom>
            <a:blipFill dpi="0" rotWithShape="1">
              <a:blip r:embed="rId13" cstate="print"/>
              <a:srcRect/>
              <a:stretch>
                <a:fillRect/>
              </a:stretch>
            </a:blipFill>
            <a:ln w="9525" algn="ctr">
              <a:solidFill>
                <a:srgbClr val="669900"/>
              </a:solidFill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+mn-ea"/>
                </a:rPr>
                <a:t>DRM Packaging SDK</a:t>
              </a:r>
            </a:p>
          </p:txBody>
        </p:sp>
        <p:sp>
          <p:nvSpPr>
            <p:cNvPr id="40" name="Rectangle 189" descr="박스5"/>
            <p:cNvSpPr>
              <a:spLocks noChangeArrowheads="1"/>
            </p:cNvSpPr>
            <p:nvPr/>
          </p:nvSpPr>
          <p:spPr bwMode="auto">
            <a:xfrm>
              <a:off x="857224" y="3571492"/>
              <a:ext cx="857256" cy="353282"/>
            </a:xfrm>
            <a:prstGeom prst="roundRect">
              <a:avLst>
                <a:gd name="adj" fmla="val 12255"/>
              </a:avLst>
            </a:prstGeom>
            <a:blipFill dpi="0" rotWithShape="1">
              <a:blip r:embed="rId14" cstate="print"/>
              <a:srcRect/>
              <a:stretch>
                <a:fillRect/>
              </a:stretch>
            </a:blipFill>
            <a:ln w="9525" algn="ctr">
              <a:solidFill>
                <a:srgbClr val="CC6600"/>
              </a:solidFill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+mn-ea"/>
                </a:rPr>
                <a:t>GPKI </a:t>
              </a:r>
              <a:r>
                <a:rPr lang="ko-KR" altLang="en-US" sz="800" kern="0" dirty="0">
                  <a:solidFill>
                    <a:srgbClr val="000000"/>
                  </a:solidFill>
                  <a:latin typeface="+mn-ea"/>
                </a:rPr>
                <a:t>전자서명 </a:t>
              </a:r>
              <a:r>
                <a:rPr lang="en-US" altLang="ko-KR" sz="800" kern="0" dirty="0">
                  <a:solidFill>
                    <a:srgbClr val="000000"/>
                  </a:solidFill>
                  <a:latin typeface="+mn-ea"/>
                </a:rPr>
                <a:t>SDK</a:t>
              </a:r>
            </a:p>
          </p:txBody>
        </p:sp>
        <p:pic>
          <p:nvPicPr>
            <p:cNvPr id="41" name="Picture 64" descr="화살5"/>
            <p:cNvPicPr>
              <a:picLocks noChangeAspect="1" noChangeArrowheads="1"/>
            </p:cNvPicPr>
            <p:nvPr/>
          </p:nvPicPr>
          <p:blipFill>
            <a:blip r:embed="rId15" cstate="print">
              <a:lum bright="-48000" contrast="78000"/>
            </a:blip>
            <a:srcRect/>
            <a:stretch>
              <a:fillRect/>
            </a:stretch>
          </p:blipFill>
          <p:spPr bwMode="auto">
            <a:xfrm>
              <a:off x="1142976" y="3285740"/>
              <a:ext cx="2143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val 198"/>
            <p:cNvSpPr>
              <a:spLocks noChangeArrowheads="1"/>
            </p:cNvSpPr>
            <p:nvPr/>
          </p:nvSpPr>
          <p:spPr bwMode="auto">
            <a:xfrm rot="13689">
              <a:off x="1312498" y="3428561"/>
              <a:ext cx="347821" cy="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i="1" kern="0" dirty="0">
                  <a:solidFill>
                    <a:srgbClr val="000000"/>
                  </a:solidFill>
                  <a:latin typeface="+mn-ea"/>
                  <a:ea typeface="+mn-ea"/>
                </a:rPr>
                <a:t>연동</a:t>
              </a:r>
            </a:p>
          </p:txBody>
        </p:sp>
        <p:pic>
          <p:nvPicPr>
            <p:cNvPr id="43" name="Picture 66" descr="화살5"/>
            <p:cNvPicPr>
              <a:picLocks noChangeAspect="1" noChangeArrowheads="1"/>
            </p:cNvPicPr>
            <p:nvPr/>
          </p:nvPicPr>
          <p:blipFill>
            <a:blip r:embed="rId16" cstate="print">
              <a:lum bright="-48000" contrast="78000"/>
            </a:blip>
            <a:srcRect/>
            <a:stretch>
              <a:fillRect/>
            </a:stretch>
          </p:blipFill>
          <p:spPr bwMode="auto">
            <a:xfrm>
              <a:off x="1643042" y="3072083"/>
              <a:ext cx="428628" cy="19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Oval 198"/>
            <p:cNvSpPr>
              <a:spLocks noChangeArrowheads="1"/>
            </p:cNvSpPr>
            <p:nvPr/>
          </p:nvSpPr>
          <p:spPr bwMode="auto">
            <a:xfrm rot="13689">
              <a:off x="1714786" y="3202812"/>
              <a:ext cx="285422" cy="153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i="1" kern="0" dirty="0">
                  <a:solidFill>
                    <a:srgbClr val="000000"/>
                  </a:solidFill>
                  <a:latin typeface="+mn-ea"/>
                  <a:ea typeface="+mn-ea"/>
                </a:rPr>
                <a:t>연동</a:t>
              </a:r>
            </a:p>
          </p:txBody>
        </p:sp>
        <p:grpSp>
          <p:nvGrpSpPr>
            <p:cNvPr id="45" name="Group 130"/>
            <p:cNvGrpSpPr>
              <a:grpSpLocks/>
            </p:cNvGrpSpPr>
            <p:nvPr/>
          </p:nvGrpSpPr>
          <p:grpSpPr bwMode="auto">
            <a:xfrm>
              <a:off x="1142976" y="4040530"/>
              <a:ext cx="267372" cy="242528"/>
              <a:chOff x="1392" y="1794"/>
              <a:chExt cx="389" cy="334"/>
            </a:xfrm>
          </p:grpSpPr>
          <p:pic>
            <p:nvPicPr>
              <p:cNvPr id="105" name="Picture 131" descr="Mul_0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5" y="1794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132" descr="Mul_0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92" y="1872"/>
                <a:ext cx="29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" name="Group 134"/>
            <p:cNvGrpSpPr>
              <a:grpSpLocks/>
            </p:cNvGrpSpPr>
            <p:nvPr/>
          </p:nvGrpSpPr>
          <p:grpSpPr bwMode="auto">
            <a:xfrm>
              <a:off x="2296972" y="4040530"/>
              <a:ext cx="247260" cy="235430"/>
              <a:chOff x="2371" y="1752"/>
              <a:chExt cx="408" cy="368"/>
            </a:xfrm>
          </p:grpSpPr>
          <p:pic>
            <p:nvPicPr>
              <p:cNvPr id="102" name="Picture 135" descr="Mul_0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6" y="1752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136" descr="Mul_0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1" y="1843"/>
                <a:ext cx="29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137" descr="Lock_0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552" y="1934"/>
                <a:ext cx="22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2024186" y="3286593"/>
              <a:ext cx="389910" cy="855785"/>
            </a:xfrm>
            <a:custGeom>
              <a:avLst/>
              <a:gdLst>
                <a:gd name="T0" fmla="*/ 300 w 300"/>
                <a:gd name="T1" fmla="*/ 0 h 447"/>
                <a:gd name="T2" fmla="*/ 300 w 300"/>
                <a:gd name="T3" fmla="*/ 228 h 447"/>
                <a:gd name="T4" fmla="*/ 0 w 300"/>
                <a:gd name="T5" fmla="*/ 228 h 447"/>
                <a:gd name="T6" fmla="*/ 0 w 300"/>
                <a:gd name="T7" fmla="*/ 447 h 4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0"/>
                <a:gd name="T13" fmla="*/ 0 h 447"/>
                <a:gd name="T14" fmla="*/ 300 w 300"/>
                <a:gd name="T15" fmla="*/ 447 h 4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" h="447">
                  <a:moveTo>
                    <a:pt x="300" y="0"/>
                  </a:moveTo>
                  <a:lnTo>
                    <a:pt x="300" y="228"/>
                  </a:lnTo>
                  <a:lnTo>
                    <a:pt x="0" y="228"/>
                  </a:lnTo>
                  <a:lnTo>
                    <a:pt x="0" y="447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48" name="Picture 76" descr="3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44197" y="2924740"/>
              <a:ext cx="416439" cy="469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77" descr="3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37569" y="3918204"/>
              <a:ext cx="416439" cy="469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Group 173"/>
            <p:cNvGrpSpPr>
              <a:grpSpLocks/>
            </p:cNvGrpSpPr>
            <p:nvPr/>
          </p:nvGrpSpPr>
          <p:grpSpPr bwMode="auto">
            <a:xfrm>
              <a:off x="4711097" y="4527100"/>
              <a:ext cx="247260" cy="235430"/>
              <a:chOff x="2371" y="1752"/>
              <a:chExt cx="408" cy="368"/>
            </a:xfrm>
          </p:grpSpPr>
          <p:pic>
            <p:nvPicPr>
              <p:cNvPr id="99" name="Picture 174" descr="Mul_0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6" y="1752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175" descr="Mul_0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1" y="1843"/>
                <a:ext cx="29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176" descr="Lock_0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552" y="1934"/>
                <a:ext cx="22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" name="Group 177"/>
            <p:cNvGrpSpPr>
              <a:grpSpLocks/>
            </p:cNvGrpSpPr>
            <p:nvPr/>
          </p:nvGrpSpPr>
          <p:grpSpPr bwMode="auto">
            <a:xfrm>
              <a:off x="5056552" y="4525917"/>
              <a:ext cx="247260" cy="235429"/>
              <a:chOff x="2371" y="1752"/>
              <a:chExt cx="408" cy="368"/>
            </a:xfrm>
          </p:grpSpPr>
          <p:pic>
            <p:nvPicPr>
              <p:cNvPr id="96" name="Picture 178" descr="Mul_0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6" y="1752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179" descr="Mul_0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1" y="1843"/>
                <a:ext cx="29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180" descr="Lock_0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552" y="1934"/>
                <a:ext cx="22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2" name="Group 181"/>
            <p:cNvGrpSpPr>
              <a:grpSpLocks/>
            </p:cNvGrpSpPr>
            <p:nvPr/>
          </p:nvGrpSpPr>
          <p:grpSpPr bwMode="auto">
            <a:xfrm>
              <a:off x="5402006" y="4538930"/>
              <a:ext cx="247260" cy="235430"/>
              <a:chOff x="2371" y="1752"/>
              <a:chExt cx="408" cy="368"/>
            </a:xfrm>
          </p:grpSpPr>
          <p:pic>
            <p:nvPicPr>
              <p:cNvPr id="93" name="Picture 182" descr="Mul_0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6" y="1752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183" descr="Mul_0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1" y="1843"/>
                <a:ext cx="29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184" descr="Lock_0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552" y="1934"/>
                <a:ext cx="22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" name="Group 872"/>
            <p:cNvGrpSpPr>
              <a:grpSpLocks/>
            </p:cNvGrpSpPr>
            <p:nvPr/>
          </p:nvGrpSpPr>
          <p:grpSpPr bwMode="auto">
            <a:xfrm rot="5400000">
              <a:off x="5594459" y="2600217"/>
              <a:ext cx="173911" cy="1080626"/>
              <a:chOff x="5257" y="2040"/>
              <a:chExt cx="147" cy="687"/>
            </a:xfrm>
          </p:grpSpPr>
          <p:pic>
            <p:nvPicPr>
              <p:cNvPr id="90" name="Picture 869" descr="화살1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-48000" contrast="78000"/>
              </a:blip>
              <a:srcRect r="52428"/>
              <a:stretch>
                <a:fillRect/>
              </a:stretch>
            </p:blipFill>
            <p:spPr bwMode="auto">
              <a:xfrm rot="-5400000">
                <a:off x="5286" y="2609"/>
                <a:ext cx="89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870" descr="화살1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-48000" contrast="78000"/>
              </a:blip>
              <a:srcRect l="36407"/>
              <a:stretch>
                <a:fillRect/>
              </a:stretch>
            </p:blipFill>
            <p:spPr bwMode="auto">
              <a:xfrm rot="-5400000">
                <a:off x="5271" y="2026"/>
                <a:ext cx="119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871" descr="화살1"/>
              <p:cNvPicPr>
                <a:picLocks noChangeAspect="1" noChangeArrowheads="1"/>
              </p:cNvPicPr>
              <p:nvPr/>
            </p:nvPicPr>
            <p:blipFill>
              <a:blip r:embed="rId20" cstate="print">
                <a:lum bright="-48000" contrast="78000"/>
              </a:blip>
              <a:srcRect l="27670" r="50970"/>
              <a:stretch>
                <a:fillRect/>
              </a:stretch>
            </p:blipFill>
            <p:spPr bwMode="auto">
              <a:xfrm rot="-5400000">
                <a:off x="5086" y="2327"/>
                <a:ext cx="490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AutoShape 103"/>
            <p:cNvSpPr>
              <a:spLocks noChangeArrowheads="1"/>
            </p:cNvSpPr>
            <p:nvPr/>
          </p:nvSpPr>
          <p:spPr bwMode="auto">
            <a:xfrm>
              <a:off x="3857621" y="5143128"/>
              <a:ext cx="571504" cy="571504"/>
            </a:xfrm>
            <a:prstGeom prst="roundRect">
              <a:avLst>
                <a:gd name="adj" fmla="val 9634"/>
              </a:avLst>
            </a:prstGeom>
            <a:gradFill rotWithShape="1">
              <a:gsLst>
                <a:gs pos="0">
                  <a:srgbClr val="259DE7"/>
                </a:gs>
                <a:gs pos="100000">
                  <a:srgbClr val="157FC1"/>
                </a:gs>
              </a:gsLst>
              <a:lin ang="5400000" scaled="1"/>
            </a:gradFill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ko-KR" altLang="en-US" sz="1000" kern="0">
                  <a:solidFill>
                    <a:srgbClr val="FFFFFF"/>
                  </a:solidFill>
                  <a:latin typeface="+mn-ea"/>
                  <a:ea typeface="+mn-ea"/>
                </a:rPr>
                <a:t>영상물</a:t>
              </a:r>
              <a:br>
                <a:rPr kumimoji="0" lang="ko-KR" altLang="en-US" sz="1000" kern="0">
                  <a:solidFill>
                    <a:srgbClr val="FFFFFF"/>
                  </a:solidFill>
                  <a:latin typeface="+mn-ea"/>
                  <a:ea typeface="+mn-ea"/>
                </a:rPr>
              </a:br>
              <a:r>
                <a:rPr kumimoji="0" lang="ko-KR" altLang="en-US" sz="1000" kern="0">
                  <a:solidFill>
                    <a:srgbClr val="FFFFFF"/>
                  </a:solidFill>
                  <a:latin typeface="+mn-ea"/>
                  <a:ea typeface="+mn-ea"/>
                </a:rPr>
                <a:t>복호화</a:t>
              </a:r>
            </a:p>
          </p:txBody>
        </p:sp>
        <p:sp>
          <p:nvSpPr>
            <p:cNvPr id="55" name="Line 104"/>
            <p:cNvSpPr>
              <a:spLocks noChangeShapeType="1"/>
            </p:cNvSpPr>
            <p:nvPr/>
          </p:nvSpPr>
          <p:spPr bwMode="auto">
            <a:xfrm flipV="1">
              <a:off x="5184808" y="4883082"/>
              <a:ext cx="0" cy="18098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AutoShape 116" descr="s10-2단-강"/>
            <p:cNvSpPr>
              <a:spLocks noChangeArrowheads="1"/>
            </p:cNvSpPr>
            <p:nvPr/>
          </p:nvSpPr>
          <p:spPr bwMode="auto">
            <a:xfrm>
              <a:off x="4500562" y="5357442"/>
              <a:ext cx="1357321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700" kern="0" dirty="0" err="1">
                  <a:solidFill>
                    <a:srgbClr val="000000"/>
                  </a:solidFill>
                  <a:latin typeface="+mn-ea"/>
                </a:rPr>
                <a:t>라이센스</a:t>
              </a:r>
              <a:r>
                <a:rPr lang="ko-KR" altLang="en-US" sz="700" kern="0" dirty="0">
                  <a:solidFill>
                    <a:srgbClr val="000000"/>
                  </a:solidFill>
                  <a:latin typeface="+mn-ea"/>
                </a:rPr>
                <a:t> 획득</a:t>
              </a:r>
            </a:p>
          </p:txBody>
        </p:sp>
        <p:sp>
          <p:nvSpPr>
            <p:cNvPr id="57" name="AutoShape 119" descr="s10-2단-강"/>
            <p:cNvSpPr>
              <a:spLocks noChangeArrowheads="1"/>
            </p:cNvSpPr>
            <p:nvPr/>
          </p:nvSpPr>
          <p:spPr bwMode="auto">
            <a:xfrm>
              <a:off x="4500562" y="5571756"/>
              <a:ext cx="642942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2" cstate="print"/>
              <a:srcRect/>
              <a:stretch>
                <a:fillRect/>
              </a:stretch>
            </a:blipFill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700" kern="0" dirty="0" err="1">
                  <a:solidFill>
                    <a:srgbClr val="000000"/>
                  </a:solidFill>
                  <a:latin typeface="+mn-ea"/>
                </a:rPr>
                <a:t>복호화</a:t>
              </a:r>
              <a:endParaRPr lang="ko-KR" altLang="en-US" sz="700"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8" name="AutoShape 122" descr="s10-4단-강"/>
            <p:cNvSpPr>
              <a:spLocks noChangeArrowheads="1"/>
            </p:cNvSpPr>
            <p:nvPr/>
          </p:nvSpPr>
          <p:spPr bwMode="auto">
            <a:xfrm>
              <a:off x="4500562" y="5143128"/>
              <a:ext cx="1357321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3" cstate="print"/>
              <a:srcRect/>
              <a:stretch>
                <a:fillRect/>
              </a:stretch>
            </a:blipFill>
            <a:ln w="9525" algn="ctr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en-US" altLang="ko-KR" sz="700" kern="0" dirty="0">
                  <a:solidFill>
                    <a:srgbClr val="000000"/>
                  </a:solidFill>
                  <a:latin typeface="+mn-ea"/>
                </a:rPr>
                <a:t>DRM Controller SDK</a:t>
              </a:r>
              <a:endParaRPr kumimoji="0" lang="ko-KR" altLang="en-US" sz="7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AutoShape 125" descr="s10-2단-강"/>
            <p:cNvSpPr>
              <a:spLocks noChangeArrowheads="1"/>
            </p:cNvSpPr>
            <p:nvPr/>
          </p:nvSpPr>
          <p:spPr bwMode="auto">
            <a:xfrm>
              <a:off x="5214943" y="5571756"/>
              <a:ext cx="642942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2" cstate="print"/>
              <a:srcRect/>
              <a:stretch>
                <a:fillRect/>
              </a:stretch>
            </a:blipFill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700" kern="0" dirty="0" err="1">
                  <a:solidFill>
                    <a:srgbClr val="000000"/>
                  </a:solidFill>
                  <a:latin typeface="+mn-ea"/>
                </a:rPr>
                <a:t>캡쳐제어</a:t>
              </a:r>
              <a:endParaRPr lang="ko-KR" altLang="en-US" sz="700"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0" name="AutoShape 128"/>
            <p:cNvSpPr>
              <a:spLocks noChangeArrowheads="1"/>
            </p:cNvSpPr>
            <p:nvPr/>
          </p:nvSpPr>
          <p:spPr bwMode="auto">
            <a:xfrm>
              <a:off x="6215074" y="2571361"/>
              <a:ext cx="2143140" cy="3214709"/>
            </a:xfrm>
            <a:prstGeom prst="roundRect">
              <a:avLst>
                <a:gd name="adj" fmla="val 2773"/>
              </a:avLst>
            </a:prstGeom>
            <a:gradFill rotWithShape="1">
              <a:gsLst>
                <a:gs pos="0">
                  <a:srgbClr val="85D1FF"/>
                </a:gs>
                <a:gs pos="100000">
                  <a:srgbClr val="E6F6FF"/>
                </a:gs>
              </a:gsLst>
              <a:lin ang="5400000" scaled="1"/>
            </a:gradFill>
            <a:ln w="19050" algn="ctr">
              <a:solidFill>
                <a:srgbClr val="4C93D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 ker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AutoShape 130"/>
            <p:cNvSpPr>
              <a:spLocks noChangeArrowheads="1"/>
            </p:cNvSpPr>
            <p:nvPr/>
          </p:nvSpPr>
          <p:spPr bwMode="auto">
            <a:xfrm>
              <a:off x="6286512" y="2642798"/>
              <a:ext cx="214314" cy="3071834"/>
            </a:xfrm>
            <a:prstGeom prst="roundRect">
              <a:avLst>
                <a:gd name="adj" fmla="val 9634"/>
              </a:avLst>
            </a:prstGeom>
            <a:gradFill rotWithShape="1">
              <a:gsLst>
                <a:gs pos="0">
                  <a:srgbClr val="259DE7"/>
                </a:gs>
                <a:gs pos="100000">
                  <a:srgbClr val="157FC1"/>
                </a:gs>
              </a:gsLst>
              <a:lin ang="5400000" scaled="1"/>
            </a:gradFill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72000" tIns="0" rIns="72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en-US" altLang="ko-KR" sz="1000" kern="0" dirty="0">
                  <a:solidFill>
                    <a:srgbClr val="FFFFFF"/>
                  </a:solidFill>
                  <a:latin typeface="+mn-ea"/>
                  <a:ea typeface="+mn-ea"/>
                </a:rPr>
                <a:t>DRM</a:t>
              </a:r>
              <a:br>
                <a:rPr kumimoji="0" lang="en-US" altLang="ko-KR" sz="1000" kern="0" dirty="0">
                  <a:solidFill>
                    <a:srgbClr val="FFFFFF"/>
                  </a:solidFill>
                  <a:latin typeface="+mn-ea"/>
                  <a:ea typeface="+mn-ea"/>
                </a:rPr>
              </a:br>
              <a:r>
                <a:rPr kumimoji="0" lang="en-US" altLang="ko-KR" sz="1000" kern="0" dirty="0">
                  <a:solidFill>
                    <a:srgbClr val="FFFFFF"/>
                  </a:solidFill>
                  <a:latin typeface="+mn-ea"/>
                  <a:ea typeface="+mn-ea"/>
                </a:rPr>
                <a:t> Se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en-US" altLang="ko-KR" sz="1000" kern="0" dirty="0">
                  <a:solidFill>
                    <a:srgbClr val="FFFFFF"/>
                  </a:solidFill>
                  <a:latin typeface="+mn-ea"/>
                  <a:ea typeface="+mn-ea"/>
                </a:rPr>
                <a:t>r </a:t>
              </a:r>
              <a:r>
                <a:rPr kumimoji="0" lang="en-US" altLang="ko-KR" sz="1000" kern="0" dirty="0" err="1">
                  <a:solidFill>
                    <a:srgbClr val="FFFFFF"/>
                  </a:solidFill>
                  <a:latin typeface="+mn-ea"/>
                  <a:ea typeface="+mn-ea"/>
                </a:rPr>
                <a:t>ve</a:t>
              </a:r>
              <a:endParaRPr kumimoji="0" lang="en-US" altLang="ko-KR" sz="1000" kern="0" dirty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en-US" altLang="ko-KR" sz="1000" kern="0" dirty="0">
                  <a:solidFill>
                    <a:srgbClr val="FFFFFF"/>
                  </a:solidFill>
                  <a:latin typeface="+mn-ea"/>
                  <a:ea typeface="+mn-ea"/>
                </a:rPr>
                <a:t>r</a:t>
              </a: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6572264" y="2642798"/>
              <a:ext cx="1714512" cy="3071834"/>
              <a:chOff x="6030172" y="2857496"/>
              <a:chExt cx="1635408" cy="3071834"/>
            </a:xfrm>
          </p:grpSpPr>
          <p:sp>
            <p:nvSpPr>
              <p:cNvPr id="69" name="AutoShape 133" descr="s10-4단-강"/>
              <p:cNvSpPr>
                <a:spLocks noChangeArrowheads="1"/>
              </p:cNvSpPr>
              <p:nvPr/>
            </p:nvSpPr>
            <p:spPr bwMode="auto">
              <a:xfrm>
                <a:off x="6866380" y="2857496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 w="9525" algn="ctr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인증</a:t>
                </a:r>
              </a:p>
            </p:txBody>
          </p:sp>
          <p:sp>
            <p:nvSpPr>
              <p:cNvPr id="70" name="AutoShape 136" descr="s10-2단-강"/>
              <p:cNvSpPr>
                <a:spLocks noChangeArrowheads="1"/>
              </p:cNvSpPr>
              <p:nvPr/>
            </p:nvSpPr>
            <p:spPr bwMode="auto">
              <a:xfrm>
                <a:off x="6866380" y="3140199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사용자 인증</a:t>
                </a:r>
              </a:p>
            </p:txBody>
          </p:sp>
          <p:sp>
            <p:nvSpPr>
              <p:cNvPr id="71" name="AutoShape 139" descr="s10-4단-강"/>
              <p:cNvSpPr>
                <a:spLocks noChangeArrowheads="1"/>
              </p:cNvSpPr>
              <p:nvPr/>
            </p:nvSpPr>
            <p:spPr bwMode="auto">
              <a:xfrm>
                <a:off x="6030172" y="2857496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 w="9525" algn="ctr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600" kern="0" dirty="0">
                    <a:solidFill>
                      <a:sysClr val="windowText" lastClr="000000"/>
                    </a:solidFill>
                    <a:latin typeface="+mn-ea"/>
                  </a:rPr>
                  <a:t>사전 암호화 관리</a:t>
                </a:r>
              </a:p>
            </p:txBody>
          </p:sp>
          <p:sp>
            <p:nvSpPr>
              <p:cNvPr id="72" name="AutoShape 142" descr="s10-2단-강"/>
              <p:cNvSpPr>
                <a:spLocks noChangeArrowheads="1"/>
              </p:cNvSpPr>
              <p:nvPr/>
            </p:nvSpPr>
            <p:spPr bwMode="auto">
              <a:xfrm>
                <a:off x="6030172" y="3140199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사전 암호화 키 관리</a:t>
                </a:r>
              </a:p>
            </p:txBody>
          </p:sp>
          <p:sp>
            <p:nvSpPr>
              <p:cNvPr id="73" name="AutoShape 145" descr="s10-2단-강"/>
              <p:cNvSpPr>
                <a:spLocks noChangeArrowheads="1"/>
              </p:cNvSpPr>
              <p:nvPr/>
            </p:nvSpPr>
            <p:spPr bwMode="auto">
              <a:xfrm>
                <a:off x="6866380" y="3422902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en-US" altLang="ko-KR" sz="600" kern="0" dirty="0">
                    <a:solidFill>
                      <a:srgbClr val="000000"/>
                    </a:solidFill>
                    <a:latin typeface="+mn-ea"/>
                  </a:rPr>
                  <a:t>PC 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인증</a:t>
                </a:r>
              </a:p>
            </p:txBody>
          </p:sp>
          <p:sp>
            <p:nvSpPr>
              <p:cNvPr id="74" name="AutoShape 148" descr="s10-2단-강"/>
              <p:cNvSpPr>
                <a:spLocks noChangeArrowheads="1"/>
              </p:cNvSpPr>
              <p:nvPr/>
            </p:nvSpPr>
            <p:spPr bwMode="auto">
              <a:xfrm>
                <a:off x="6030172" y="3422902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 err="1">
                    <a:solidFill>
                      <a:srgbClr val="000000"/>
                    </a:solidFill>
                    <a:latin typeface="+mn-ea"/>
                  </a:rPr>
                  <a:t>메터데이터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 관리</a:t>
                </a:r>
              </a:p>
            </p:txBody>
          </p:sp>
          <p:sp>
            <p:nvSpPr>
              <p:cNvPr id="75" name="AutoShape 151" descr="s10-4단-강"/>
              <p:cNvSpPr>
                <a:spLocks noChangeArrowheads="1"/>
              </p:cNvSpPr>
              <p:nvPr/>
            </p:nvSpPr>
            <p:spPr bwMode="auto">
              <a:xfrm>
                <a:off x="6030172" y="3705605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 w="9525" algn="ctr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사전 암호화 관리</a:t>
                </a:r>
              </a:p>
            </p:txBody>
          </p:sp>
          <p:sp>
            <p:nvSpPr>
              <p:cNvPr id="76" name="AutoShape 154" descr="s10-2단-강"/>
              <p:cNvSpPr>
                <a:spLocks noChangeArrowheads="1"/>
              </p:cNvSpPr>
              <p:nvPr/>
            </p:nvSpPr>
            <p:spPr bwMode="auto">
              <a:xfrm>
                <a:off x="6866380" y="3705605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en-US" altLang="ko-KR" sz="600" kern="0" dirty="0">
                    <a:solidFill>
                      <a:srgbClr val="000000"/>
                    </a:solidFill>
                    <a:latin typeface="+mn-ea"/>
                  </a:rPr>
                  <a:t>Player 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인증</a:t>
                </a:r>
              </a:p>
            </p:txBody>
          </p:sp>
          <p:sp>
            <p:nvSpPr>
              <p:cNvPr id="77" name="AutoShape 157" descr="s10-4단-강"/>
              <p:cNvSpPr>
                <a:spLocks noChangeArrowheads="1"/>
              </p:cNvSpPr>
              <p:nvPr/>
            </p:nvSpPr>
            <p:spPr bwMode="auto">
              <a:xfrm>
                <a:off x="6866380" y="3988308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 w="9525" algn="ctr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시스템 연계 등</a:t>
                </a:r>
                <a:endParaRPr kumimoji="0" lang="ko-KR" altLang="en-US" sz="60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8" name="AutoShape 160" descr="s10-2단-강"/>
              <p:cNvSpPr>
                <a:spLocks noChangeArrowheads="1"/>
              </p:cNvSpPr>
              <p:nvPr/>
            </p:nvSpPr>
            <p:spPr bwMode="auto">
              <a:xfrm>
                <a:off x="6030172" y="3988308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en-US" altLang="ko-KR" sz="600" kern="0" dirty="0">
                    <a:solidFill>
                      <a:srgbClr val="000000"/>
                    </a:solidFill>
                    <a:latin typeface="+mn-ea"/>
                  </a:rPr>
                  <a:t>Policy 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관리</a:t>
                </a:r>
              </a:p>
            </p:txBody>
          </p:sp>
          <p:sp>
            <p:nvSpPr>
              <p:cNvPr id="79" name="AutoShape 163" descr="s10-2단-강"/>
              <p:cNvSpPr>
                <a:spLocks noChangeArrowheads="1"/>
              </p:cNvSpPr>
              <p:nvPr/>
            </p:nvSpPr>
            <p:spPr bwMode="auto">
              <a:xfrm>
                <a:off x="6030172" y="4271011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사용자 관리</a:t>
                </a:r>
              </a:p>
            </p:txBody>
          </p:sp>
          <p:sp>
            <p:nvSpPr>
              <p:cNvPr id="80" name="AutoShape 166" descr="s10-2단-강"/>
              <p:cNvSpPr>
                <a:spLocks noChangeArrowheads="1"/>
              </p:cNvSpPr>
              <p:nvPr/>
            </p:nvSpPr>
            <p:spPr bwMode="auto">
              <a:xfrm>
                <a:off x="6866380" y="4271011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녹화조사 시스템 연계</a:t>
                </a:r>
              </a:p>
            </p:txBody>
          </p:sp>
          <p:sp>
            <p:nvSpPr>
              <p:cNvPr id="81" name="AutoShape 169" descr="s10-2단-강"/>
              <p:cNvSpPr>
                <a:spLocks noChangeArrowheads="1"/>
              </p:cNvSpPr>
              <p:nvPr/>
            </p:nvSpPr>
            <p:spPr bwMode="auto">
              <a:xfrm>
                <a:off x="6030172" y="4553714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en-US" altLang="ko-KR" sz="600" kern="0" dirty="0">
                    <a:solidFill>
                      <a:srgbClr val="000000"/>
                    </a:solidFill>
                    <a:latin typeface="+mn-ea"/>
                  </a:rPr>
                  <a:t>PC 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관리</a:t>
                </a:r>
              </a:p>
            </p:txBody>
          </p:sp>
          <p:sp>
            <p:nvSpPr>
              <p:cNvPr id="82" name="AutoShape 172" descr="s10-2단-강"/>
              <p:cNvSpPr>
                <a:spLocks noChangeArrowheads="1"/>
              </p:cNvSpPr>
              <p:nvPr/>
            </p:nvSpPr>
            <p:spPr bwMode="auto">
              <a:xfrm>
                <a:off x="6866380" y="4553714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영상물관리시스템 </a:t>
                </a:r>
              </a:p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연계</a:t>
                </a:r>
              </a:p>
            </p:txBody>
          </p:sp>
          <p:sp>
            <p:nvSpPr>
              <p:cNvPr id="83" name="AutoShape 175" descr="s10-4단-강"/>
              <p:cNvSpPr>
                <a:spLocks noChangeArrowheads="1"/>
              </p:cNvSpPr>
              <p:nvPr/>
            </p:nvSpPr>
            <p:spPr bwMode="auto">
              <a:xfrm>
                <a:off x="6030172" y="4836417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 w="9525" algn="ctr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통계</a:t>
                </a:r>
                <a:endParaRPr kumimoji="0" lang="ko-KR" altLang="en-US" sz="60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4" name="AutoShape 178" descr="s10-2단-강"/>
              <p:cNvSpPr>
                <a:spLocks noChangeArrowheads="1"/>
              </p:cNvSpPr>
              <p:nvPr/>
            </p:nvSpPr>
            <p:spPr bwMode="auto">
              <a:xfrm>
                <a:off x="6866380" y="4836417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통합인증서버</a:t>
                </a:r>
                <a:b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</a:br>
                <a:r>
                  <a:rPr lang="en-US" altLang="ko-KR" sz="600" kern="0" dirty="0">
                    <a:solidFill>
                      <a:srgbClr val="000000"/>
                    </a:solidFill>
                    <a:latin typeface="+mn-ea"/>
                  </a:rPr>
                  <a:t>EAM 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연계</a:t>
                </a:r>
              </a:p>
            </p:txBody>
          </p:sp>
          <p:sp>
            <p:nvSpPr>
              <p:cNvPr id="85" name="AutoShape 181" descr="s10-4단-강"/>
              <p:cNvSpPr>
                <a:spLocks noChangeArrowheads="1"/>
              </p:cNvSpPr>
              <p:nvPr/>
            </p:nvSpPr>
            <p:spPr bwMode="auto">
              <a:xfrm>
                <a:off x="6866380" y="5119120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 w="9525" algn="ctr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 err="1">
                    <a:solidFill>
                      <a:srgbClr val="000000"/>
                    </a:solidFill>
                    <a:latin typeface="+mn-ea"/>
                  </a:rPr>
                  <a:t>라이센스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 발급</a:t>
                </a:r>
              </a:p>
            </p:txBody>
          </p:sp>
          <p:sp>
            <p:nvSpPr>
              <p:cNvPr id="86" name="AutoShape 184" descr="s10-2단-강"/>
              <p:cNvSpPr>
                <a:spLocks noChangeArrowheads="1"/>
              </p:cNvSpPr>
              <p:nvPr/>
            </p:nvSpPr>
            <p:spPr bwMode="auto">
              <a:xfrm>
                <a:off x="6030172" y="5119120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영상물 등록 통계</a:t>
                </a:r>
              </a:p>
            </p:txBody>
          </p:sp>
          <p:sp>
            <p:nvSpPr>
              <p:cNvPr id="87" name="AutoShape 187" descr="s10-2단-강"/>
              <p:cNvSpPr>
                <a:spLocks noChangeArrowheads="1"/>
              </p:cNvSpPr>
              <p:nvPr/>
            </p:nvSpPr>
            <p:spPr bwMode="auto">
              <a:xfrm>
                <a:off x="6866380" y="5401823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영상물 등록 통계</a:t>
                </a:r>
              </a:p>
            </p:txBody>
          </p:sp>
          <p:sp>
            <p:nvSpPr>
              <p:cNvPr id="88" name="AutoShape 190" descr="s10-2단-강"/>
              <p:cNvSpPr>
                <a:spLocks noChangeArrowheads="1"/>
              </p:cNvSpPr>
              <p:nvPr/>
            </p:nvSpPr>
            <p:spPr bwMode="auto">
              <a:xfrm>
                <a:off x="6030172" y="5401823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 err="1">
                    <a:solidFill>
                      <a:srgbClr val="000000"/>
                    </a:solidFill>
                    <a:latin typeface="+mn-ea"/>
                  </a:rPr>
                  <a:t>라이센스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 발급 통계</a:t>
                </a:r>
              </a:p>
            </p:txBody>
          </p:sp>
          <p:sp>
            <p:nvSpPr>
              <p:cNvPr id="89" name="AutoShape 193" descr="s10-2단-강"/>
              <p:cNvSpPr>
                <a:spLocks noChangeArrowheads="1"/>
              </p:cNvSpPr>
              <p:nvPr/>
            </p:nvSpPr>
            <p:spPr bwMode="auto">
              <a:xfrm>
                <a:off x="6030172" y="5684530"/>
                <a:ext cx="799200" cy="2448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5" cstate="print"/>
                <a:srcRect/>
                <a:stretch>
                  <a:fillRect/>
                </a:stretch>
              </a:blip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square" lIns="72000" tIns="36000" rIns="72000" bIns="36000" anchor="ctr"/>
              <a:lstStyle/>
              <a:p>
                <a:pPr algn="ctr" latinLnBrk="0">
                  <a:defRPr/>
                </a:pPr>
                <a:r>
                  <a:rPr lang="ko-KR" altLang="en-US" sz="600" kern="0" dirty="0" err="1">
                    <a:solidFill>
                      <a:srgbClr val="000000"/>
                    </a:solidFill>
                    <a:latin typeface="+mn-ea"/>
                  </a:rPr>
                  <a:t>라이센스</a:t>
                </a: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 사용</a:t>
                </a:r>
                <a:b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</a:br>
                <a:r>
                  <a:rPr lang="ko-KR" altLang="en-US" sz="600" kern="0" dirty="0">
                    <a:solidFill>
                      <a:srgbClr val="000000"/>
                    </a:solidFill>
                    <a:latin typeface="+mn-ea"/>
                  </a:rPr>
                  <a:t>내역 통계</a:t>
                </a:r>
              </a:p>
            </p:txBody>
          </p:sp>
        </p:grpSp>
        <p:sp>
          <p:nvSpPr>
            <p:cNvPr id="63" name="AutoShape 128"/>
            <p:cNvSpPr>
              <a:spLocks noChangeArrowheads="1"/>
            </p:cNvSpPr>
            <p:nvPr/>
          </p:nvSpPr>
          <p:spPr bwMode="auto">
            <a:xfrm>
              <a:off x="785786" y="5071690"/>
              <a:ext cx="2143140" cy="714380"/>
            </a:xfrm>
            <a:prstGeom prst="roundRect">
              <a:avLst>
                <a:gd name="adj" fmla="val 2773"/>
              </a:avLst>
            </a:prstGeom>
            <a:gradFill rotWithShape="1">
              <a:gsLst>
                <a:gs pos="0">
                  <a:srgbClr val="85D1FF"/>
                </a:gs>
                <a:gs pos="100000">
                  <a:srgbClr val="E6F6FF"/>
                </a:gs>
              </a:gsLst>
              <a:lin ang="5400000" scaled="1"/>
            </a:gradFill>
            <a:ln w="9525" algn="ctr">
              <a:solidFill>
                <a:srgbClr val="4C93D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 ker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AutoShape 103"/>
            <p:cNvSpPr>
              <a:spLocks noChangeArrowheads="1"/>
            </p:cNvSpPr>
            <p:nvPr/>
          </p:nvSpPr>
          <p:spPr bwMode="auto">
            <a:xfrm>
              <a:off x="857225" y="5143128"/>
              <a:ext cx="571504" cy="571504"/>
            </a:xfrm>
            <a:prstGeom prst="roundRect">
              <a:avLst>
                <a:gd name="adj" fmla="val 9634"/>
              </a:avLst>
            </a:prstGeom>
            <a:gradFill rotWithShape="1">
              <a:gsLst>
                <a:gs pos="0">
                  <a:srgbClr val="259DE7"/>
                </a:gs>
                <a:gs pos="100000">
                  <a:srgbClr val="157FC1"/>
                </a:gs>
              </a:gsLst>
              <a:lin ang="5400000" scaled="1"/>
            </a:gradFill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ko-KR" altLang="en-US" sz="1000" kern="0" dirty="0">
                  <a:solidFill>
                    <a:srgbClr val="FFFFFF"/>
                  </a:solidFill>
                  <a:latin typeface="+mn-ea"/>
                  <a:ea typeface="+mn-ea"/>
                </a:rPr>
                <a:t>영상물</a:t>
              </a:r>
              <a:br>
                <a:rPr kumimoji="0" lang="ko-KR" altLang="en-US" sz="1000" kern="0" dirty="0">
                  <a:solidFill>
                    <a:srgbClr val="FFFFFF"/>
                  </a:solidFill>
                  <a:latin typeface="+mn-ea"/>
                  <a:ea typeface="+mn-ea"/>
                </a:rPr>
              </a:br>
              <a:r>
                <a:rPr kumimoji="0" lang="ko-KR" altLang="en-US" sz="1000" kern="0" dirty="0">
                  <a:solidFill>
                    <a:srgbClr val="FFFFFF"/>
                  </a:solidFill>
                  <a:latin typeface="+mn-ea"/>
                  <a:ea typeface="+mn-ea"/>
                </a:rPr>
                <a:t>암호화</a:t>
              </a:r>
            </a:p>
          </p:txBody>
        </p:sp>
        <p:sp>
          <p:nvSpPr>
            <p:cNvPr id="65" name="AutoShape 116" descr="s10-2단-강"/>
            <p:cNvSpPr>
              <a:spLocks noChangeArrowheads="1"/>
            </p:cNvSpPr>
            <p:nvPr/>
          </p:nvSpPr>
          <p:spPr bwMode="auto">
            <a:xfrm>
              <a:off x="1500166" y="5357442"/>
              <a:ext cx="1357321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700" kern="0" dirty="0">
                  <a:solidFill>
                    <a:srgbClr val="000000"/>
                  </a:solidFill>
                  <a:latin typeface="+mn-ea"/>
                </a:rPr>
                <a:t>사전 암호화 키 획득</a:t>
              </a:r>
            </a:p>
          </p:txBody>
        </p:sp>
        <p:sp>
          <p:nvSpPr>
            <p:cNvPr id="66" name="AutoShape 122" descr="s10-4단-강"/>
            <p:cNvSpPr>
              <a:spLocks noChangeArrowheads="1"/>
            </p:cNvSpPr>
            <p:nvPr/>
          </p:nvSpPr>
          <p:spPr bwMode="auto">
            <a:xfrm>
              <a:off x="1500166" y="5143128"/>
              <a:ext cx="1357321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3" cstate="print"/>
              <a:srcRect/>
              <a:stretch>
                <a:fillRect/>
              </a:stretch>
            </a:blipFill>
            <a:ln w="9525" algn="ctr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en-US" altLang="ko-KR" sz="700" kern="0" dirty="0">
                  <a:solidFill>
                    <a:srgbClr val="000000"/>
                  </a:solidFill>
                  <a:latin typeface="+mn-ea"/>
                </a:rPr>
                <a:t>DRM Packaging SDK</a:t>
              </a:r>
              <a:endParaRPr kumimoji="0" lang="ko-KR" altLang="en-US" sz="7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AutoShape 116" descr="s10-2단-강"/>
            <p:cNvSpPr>
              <a:spLocks noChangeArrowheads="1"/>
            </p:cNvSpPr>
            <p:nvPr/>
          </p:nvSpPr>
          <p:spPr bwMode="auto">
            <a:xfrm>
              <a:off x="1500166" y="5571756"/>
              <a:ext cx="1357321" cy="1428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700" kern="0">
                  <a:solidFill>
                    <a:srgbClr val="000000"/>
                  </a:solidFill>
                  <a:latin typeface="+mn-ea"/>
                </a:rPr>
                <a:t>콘텐츠</a:t>
              </a:r>
              <a:r>
                <a:rPr lang="ko-KR" altLang="en-US" sz="700" kern="0" dirty="0">
                  <a:solidFill>
                    <a:srgbClr val="000000"/>
                  </a:solidFill>
                  <a:latin typeface="+mn-ea"/>
                </a:rPr>
                <a:t> 암호화</a:t>
              </a:r>
            </a:p>
          </p:txBody>
        </p:sp>
        <p:cxnSp>
          <p:nvCxnSpPr>
            <p:cNvPr id="68" name="직선 화살표 연결선 67"/>
            <p:cNvCxnSpPr/>
            <p:nvPr/>
          </p:nvCxnSpPr>
          <p:spPr>
            <a:xfrm rot="5400000">
              <a:off x="1751787" y="4178715"/>
              <a:ext cx="1785950" cy="15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77176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모서리가 둥근 직사각형 62"/>
          <p:cNvSpPr/>
          <p:nvPr/>
        </p:nvSpPr>
        <p:spPr bwMode="auto">
          <a:xfrm>
            <a:off x="1259632" y="1916832"/>
            <a:ext cx="6768752" cy="3644367"/>
          </a:xfrm>
          <a:prstGeom prst="roundRect">
            <a:avLst>
              <a:gd name="adj" fmla="val 6611"/>
            </a:avLst>
          </a:prstGeom>
          <a:gradFill>
            <a:gsLst>
              <a:gs pos="67000">
                <a:schemeClr val="bg1"/>
              </a:gs>
              <a:gs pos="94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US" altLang="ko-KR" sz="700" b="1" dirty="0">
              <a:solidFill>
                <a:schemeClr val="tx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 bwMode="auto">
          <a:xfrm>
            <a:off x="2699793" y="2876550"/>
            <a:ext cx="2880321" cy="570087"/>
          </a:xfrm>
          <a:prstGeom prst="roundRect">
            <a:avLst>
              <a:gd name="adj" fmla="val 1132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181" name="양쪽 모서리가 둥근 사각형 180"/>
          <p:cNvSpPr/>
          <p:nvPr/>
        </p:nvSpPr>
        <p:spPr bwMode="auto">
          <a:xfrm>
            <a:off x="2699793" y="2852936"/>
            <a:ext cx="2880322" cy="1102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algn="ctr"/>
            <a:r>
              <a:rPr lang="en-US" altLang="ko-KR" sz="700" b="1" dirty="0">
                <a:solidFill>
                  <a:schemeClr val="bg1"/>
                </a:solidFill>
              </a:rPr>
              <a:t>CoreTrust</a:t>
            </a:r>
          </a:p>
        </p:txBody>
      </p:sp>
      <p:sp>
        <p:nvSpPr>
          <p:cNvPr id="64" name="모서리가 둥근 직사각형 63"/>
          <p:cNvSpPr/>
          <p:nvPr/>
        </p:nvSpPr>
        <p:spPr bwMode="auto">
          <a:xfrm>
            <a:off x="2699794" y="3623791"/>
            <a:ext cx="2880322" cy="1749425"/>
          </a:xfrm>
          <a:prstGeom prst="roundRect">
            <a:avLst>
              <a:gd name="adj" fmla="val 547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65" name="양쪽 모서리가 둥근 사각형 64"/>
          <p:cNvSpPr/>
          <p:nvPr/>
        </p:nvSpPr>
        <p:spPr bwMode="auto">
          <a:xfrm>
            <a:off x="2699792" y="3585835"/>
            <a:ext cx="2880324" cy="1102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algn="ctr"/>
            <a:r>
              <a:rPr lang="en-US" altLang="ko-KR" sz="700" b="1" dirty="0">
                <a:solidFill>
                  <a:schemeClr val="bg1"/>
                </a:solidFill>
              </a:rPr>
              <a:t>Legacy</a:t>
            </a:r>
          </a:p>
        </p:txBody>
      </p:sp>
      <p:sp>
        <p:nvSpPr>
          <p:cNvPr id="70" name="제목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제안 모델 </a:t>
            </a:r>
            <a:r>
              <a:rPr lang="en-US" altLang="ko-KR" dirty="0"/>
              <a:t>- </a:t>
            </a:r>
            <a:r>
              <a:rPr lang="ko-KR" altLang="en-US" dirty="0"/>
              <a:t>기존 시스템에 추가 도입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6" name="텍스트 개체 틀 65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221873"/>
          </a:xfrm>
        </p:spPr>
        <p:txBody>
          <a:bodyPr/>
          <a:lstStyle/>
          <a:p>
            <a:r>
              <a:rPr lang="en-US" altLang="ko-KR" dirty="0"/>
              <a:t>Legacy CCTV </a:t>
            </a:r>
            <a:r>
              <a:rPr lang="ko-KR" altLang="en-US" dirty="0"/>
              <a:t>관제시스템에 도입 할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제품별로 분리된 모듈로 구성되어 고객사의 다양한 환경과 요구사항에 맞춰 유연하게 시스템을 제공 할 수 있습니다</a:t>
            </a:r>
            <a:r>
              <a:rPr lang="en-US" altLang="ko-KR" dirty="0"/>
              <a:t>.</a:t>
            </a:r>
          </a:p>
        </p:txBody>
      </p:sp>
      <p:sp>
        <p:nvSpPr>
          <p:cNvPr id="67" name="모서리가 둥근 직사각형 66"/>
          <p:cNvSpPr/>
          <p:nvPr/>
        </p:nvSpPr>
        <p:spPr bwMode="auto">
          <a:xfrm>
            <a:off x="5796138" y="3630857"/>
            <a:ext cx="1997337" cy="1017408"/>
          </a:xfrm>
          <a:prstGeom prst="roundRect">
            <a:avLst>
              <a:gd name="adj" fmla="val 58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68" name="모서리가 둥근 직사각형 67"/>
          <p:cNvSpPr/>
          <p:nvPr/>
        </p:nvSpPr>
        <p:spPr bwMode="auto">
          <a:xfrm>
            <a:off x="5796138" y="3671677"/>
            <a:ext cx="1997337" cy="288031"/>
          </a:xfrm>
          <a:prstGeom prst="roundRect">
            <a:avLst>
              <a:gd name="adj" fmla="val 3439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altLang="ko-KR" sz="1000" b="1" dirty="0">
                <a:ln>
                  <a:solidFill>
                    <a:prstClr val="white">
                      <a:alpha val="8000"/>
                    </a:prstClr>
                  </a:solidFill>
                </a:ln>
                <a:solidFill>
                  <a:schemeClr val="tx1"/>
                </a:solidFill>
              </a:rPr>
              <a:t>PrivKeeper X </a:t>
            </a:r>
            <a:r>
              <a:rPr lang="ko-KR" altLang="en-US" sz="800" dirty="0">
                <a:ln>
                  <a:solidFill>
                    <a:prstClr val="white">
                      <a:alpha val="8000"/>
                    </a:prstClr>
                  </a:solidFill>
                </a:ln>
                <a:solidFill>
                  <a:schemeClr val="tx1"/>
                </a:solidFill>
              </a:rPr>
              <a:t>영상보안반출 솔루션</a:t>
            </a:r>
          </a:p>
          <a:p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 bwMode="auto">
          <a:xfrm>
            <a:off x="1374137" y="3614836"/>
            <a:ext cx="1109631" cy="1758380"/>
          </a:xfrm>
          <a:prstGeom prst="roundRect">
            <a:avLst>
              <a:gd name="adj" fmla="val 499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72" name="모서리가 둥근 직사각형 71"/>
          <p:cNvSpPr/>
          <p:nvPr/>
        </p:nvSpPr>
        <p:spPr bwMode="auto">
          <a:xfrm>
            <a:off x="1429618" y="3706225"/>
            <a:ext cx="998668" cy="220469"/>
          </a:xfrm>
          <a:prstGeom prst="roundRect">
            <a:avLst>
              <a:gd name="adj" fmla="val 3439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r>
              <a:rPr lang="en-US" altLang="ko-KR" sz="1000" b="1" dirty="0" err="1">
                <a:solidFill>
                  <a:sysClr val="windowText" lastClr="000000"/>
                </a:solidFill>
              </a:rPr>
              <a:t>PrivKeeper</a:t>
            </a:r>
            <a:r>
              <a:rPr lang="en-US" altLang="ko-KR" sz="1000" b="1" dirty="0">
                <a:solidFill>
                  <a:sysClr val="windowText" lastClr="000000"/>
                </a:solidFill>
              </a:rPr>
              <a:t> E</a:t>
            </a:r>
            <a:endParaRPr lang="ko-KR" altLang="en-US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73" name="모서리가 둥근 직사각형 72"/>
          <p:cNvSpPr/>
          <p:nvPr/>
        </p:nvSpPr>
        <p:spPr bwMode="auto">
          <a:xfrm>
            <a:off x="2396940" y="1849068"/>
            <a:ext cx="1310964" cy="702018"/>
          </a:xfrm>
          <a:prstGeom prst="roundRect">
            <a:avLst>
              <a:gd name="adj" fmla="val 113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74" name="직사각형 73"/>
          <p:cNvSpPr/>
          <p:nvPr/>
        </p:nvSpPr>
        <p:spPr bwMode="auto">
          <a:xfrm>
            <a:off x="3620552" y="3873874"/>
            <a:ext cx="110963" cy="11023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75" name="직사각형 74"/>
          <p:cNvSpPr/>
          <p:nvPr/>
        </p:nvSpPr>
        <p:spPr bwMode="auto">
          <a:xfrm>
            <a:off x="3620552" y="3984108"/>
            <a:ext cx="110963" cy="11023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76" name="직사각형 75"/>
          <p:cNvSpPr/>
          <p:nvPr/>
        </p:nvSpPr>
        <p:spPr bwMode="auto">
          <a:xfrm>
            <a:off x="4674702" y="3873874"/>
            <a:ext cx="110963" cy="11023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77" name="직사각형 76"/>
          <p:cNvSpPr/>
          <p:nvPr/>
        </p:nvSpPr>
        <p:spPr bwMode="auto">
          <a:xfrm>
            <a:off x="4674702" y="3984108"/>
            <a:ext cx="110963" cy="11023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pic>
        <p:nvPicPr>
          <p:cNvPr id="78" name="Picture 6" descr="D:\work\구성도\images\ico_server_2u_storage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008923" y="3873874"/>
            <a:ext cx="776742" cy="220469"/>
          </a:xfrm>
          <a:prstGeom prst="rect">
            <a:avLst/>
          </a:prstGeom>
          <a:noFill/>
        </p:spPr>
      </p:pic>
      <p:pic>
        <p:nvPicPr>
          <p:cNvPr id="79" name="Picture 2" descr="D:\work\구성도\images\ico_cctv_0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631477" y="2440852"/>
            <a:ext cx="277409" cy="165352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 bwMode="auto">
          <a:xfrm>
            <a:off x="1520513" y="2204864"/>
            <a:ext cx="499334" cy="16535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IP Camera</a:t>
            </a:r>
            <a:endParaRPr lang="ko-KR" altLang="en-US" sz="700" dirty="0"/>
          </a:p>
        </p:txBody>
      </p:sp>
      <p:sp>
        <p:nvSpPr>
          <p:cNvPr id="81" name="TextBox 80"/>
          <p:cNvSpPr txBox="1"/>
          <p:nvPr/>
        </p:nvSpPr>
        <p:spPr bwMode="auto">
          <a:xfrm>
            <a:off x="2830256" y="2050989"/>
            <a:ext cx="432002" cy="2104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1000" b="1" dirty="0"/>
              <a:t>SCB</a:t>
            </a:r>
          </a:p>
          <a:p>
            <a:pPr algn="ctr"/>
            <a:r>
              <a:rPr lang="en-US" altLang="ko-KR" sz="800" dirty="0"/>
              <a:t>Security Converter Box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4139952" y="2055031"/>
            <a:ext cx="776743" cy="22046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800" b="1" dirty="0" err="1"/>
              <a:t>PoE</a:t>
            </a:r>
            <a:r>
              <a:rPr lang="en-US" altLang="ko-KR" sz="800" b="1" dirty="0"/>
              <a:t> </a:t>
            </a:r>
            <a:r>
              <a:rPr lang="ko-KR" altLang="en-US" sz="800" b="1" dirty="0"/>
              <a:t>스위치</a:t>
            </a:r>
            <a:r>
              <a:rPr lang="en-US" altLang="ko-KR" sz="800" b="1" dirty="0"/>
              <a:t> (</a:t>
            </a:r>
            <a:r>
              <a:rPr lang="ko-KR" altLang="en-US" sz="800" b="1" dirty="0"/>
              <a:t>분배기</a:t>
            </a:r>
            <a:r>
              <a:rPr lang="en-US" altLang="ko-KR" sz="800" b="1" dirty="0"/>
              <a:t>)</a:t>
            </a:r>
            <a:endParaRPr lang="ko-KR" altLang="en-US" sz="800" b="1" dirty="0"/>
          </a:p>
        </p:txBody>
      </p:sp>
      <p:pic>
        <p:nvPicPr>
          <p:cNvPr id="83" name="Picture 2" descr="https://images-na.ssl-images-amazon.com/images/I/516aeK%2BT6TL.jpg"/>
          <p:cNvPicPr>
            <a:picLocks noChangeAspect="1" noChangeArrowheads="1"/>
          </p:cNvPicPr>
          <p:nvPr/>
        </p:nvPicPr>
        <p:blipFill>
          <a:blip r:embed="rId4" cstate="print"/>
          <a:srcRect l="867" t="26427" r="1762" b="44945"/>
          <a:stretch>
            <a:fillRect/>
          </a:stretch>
        </p:blipFill>
        <p:spPr bwMode="auto">
          <a:xfrm>
            <a:off x="4139953" y="2275500"/>
            <a:ext cx="776742" cy="275586"/>
          </a:xfrm>
          <a:prstGeom prst="rect">
            <a:avLst/>
          </a:prstGeom>
          <a:noFill/>
        </p:spPr>
      </p:pic>
      <p:cxnSp>
        <p:nvCxnSpPr>
          <p:cNvPr id="84" name="직선 연결선 83"/>
          <p:cNvCxnSpPr>
            <a:stCxn id="149" idx="3"/>
            <a:endCxn id="83" idx="1"/>
          </p:cNvCxnSpPr>
          <p:nvPr/>
        </p:nvCxnSpPr>
        <p:spPr bwMode="auto">
          <a:xfrm flipV="1">
            <a:off x="3129479" y="2413293"/>
            <a:ext cx="1010474" cy="1"/>
          </a:xfrm>
          <a:prstGeom prst="line">
            <a:avLst/>
          </a:prstGeom>
          <a:ln w="19050">
            <a:solidFill>
              <a:srgbClr val="EB6B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15"/>
          <p:cNvCxnSpPr>
            <a:stCxn id="79" idx="0"/>
            <a:endCxn id="149" idx="1"/>
          </p:cNvCxnSpPr>
          <p:nvPr/>
        </p:nvCxnSpPr>
        <p:spPr bwMode="auto">
          <a:xfrm rot="5400000" flipH="1" flipV="1">
            <a:off x="2352828" y="1830647"/>
            <a:ext cx="27559" cy="1192853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8923" y="3282473"/>
            <a:ext cx="776742" cy="110234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 bwMode="auto">
          <a:xfrm>
            <a:off x="4897809" y="3004953"/>
            <a:ext cx="610297" cy="22046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altLang="ko-KR" sz="1000" b="1" dirty="0"/>
              <a:t>Stream </a:t>
            </a:r>
            <a:r>
              <a:rPr lang="ko-KR" altLang="en-US" sz="1000" b="1" dirty="0" err="1"/>
              <a:t>복호화기</a:t>
            </a:r>
            <a:endParaRPr lang="en-US" altLang="ko-KR" sz="1000" b="1" dirty="0"/>
          </a:p>
          <a:p>
            <a:pPr algn="r"/>
            <a:r>
              <a:rPr lang="en-US" altLang="ko-KR" sz="800" dirty="0"/>
              <a:t>Stream Descrambler</a:t>
            </a:r>
          </a:p>
        </p:txBody>
      </p:sp>
      <p:sp>
        <p:nvSpPr>
          <p:cNvPr id="88" name="원통 87"/>
          <p:cNvSpPr/>
          <p:nvPr/>
        </p:nvSpPr>
        <p:spPr bwMode="auto">
          <a:xfrm rot="5400000">
            <a:off x="4544441" y="-529416"/>
            <a:ext cx="55117" cy="6546826"/>
          </a:xfrm>
          <a:prstGeom prst="can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89" name="TextBox 88"/>
          <p:cNvSpPr txBox="1"/>
          <p:nvPr/>
        </p:nvSpPr>
        <p:spPr bwMode="auto">
          <a:xfrm>
            <a:off x="7457042" y="2606204"/>
            <a:ext cx="388371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Network</a:t>
            </a:r>
            <a:endParaRPr lang="ko-KR" altLang="en-US" sz="700" dirty="0"/>
          </a:p>
        </p:txBody>
      </p:sp>
      <p:sp>
        <p:nvSpPr>
          <p:cNvPr id="90" name="TextBox 89"/>
          <p:cNvSpPr txBox="1"/>
          <p:nvPr/>
        </p:nvSpPr>
        <p:spPr bwMode="auto">
          <a:xfrm>
            <a:off x="2843811" y="3763640"/>
            <a:ext cx="443853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NVR</a:t>
            </a:r>
          </a:p>
        </p:txBody>
      </p:sp>
      <p:grpSp>
        <p:nvGrpSpPr>
          <p:cNvPr id="91" name="그룹 90"/>
          <p:cNvGrpSpPr/>
          <p:nvPr/>
        </p:nvGrpSpPr>
        <p:grpSpPr bwMode="auto">
          <a:xfrm>
            <a:off x="4563739" y="4722476"/>
            <a:ext cx="776742" cy="220469"/>
            <a:chOff x="2771800" y="4365104"/>
            <a:chExt cx="1152128" cy="432048"/>
          </a:xfrm>
        </p:grpSpPr>
        <p:sp>
          <p:nvSpPr>
            <p:cNvPr id="92" name="모서리가 둥근 직사각형 91"/>
            <p:cNvSpPr/>
            <p:nvPr/>
          </p:nvSpPr>
          <p:spPr bwMode="auto">
            <a:xfrm>
              <a:off x="2771800" y="4365104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A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3" name="모서리가 둥근 직사각형 92"/>
            <p:cNvSpPr/>
            <p:nvPr/>
          </p:nvSpPr>
          <p:spPr bwMode="auto">
            <a:xfrm>
              <a:off x="3066058" y="4365104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B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4" name="모서리가 둥근 직사각형 93"/>
            <p:cNvSpPr/>
            <p:nvPr/>
          </p:nvSpPr>
          <p:spPr bwMode="auto">
            <a:xfrm>
              <a:off x="3360316" y="4365104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C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5" name="모서리가 둥근 직사각형 94"/>
            <p:cNvSpPr/>
            <p:nvPr/>
          </p:nvSpPr>
          <p:spPr bwMode="auto">
            <a:xfrm>
              <a:off x="3654574" y="4365104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D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6" name="모서리가 둥근 직사각형 95"/>
            <p:cNvSpPr/>
            <p:nvPr/>
          </p:nvSpPr>
          <p:spPr bwMode="auto">
            <a:xfrm>
              <a:off x="2771800" y="4594349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E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7" name="모서리가 둥근 직사각형 96"/>
            <p:cNvSpPr/>
            <p:nvPr/>
          </p:nvSpPr>
          <p:spPr bwMode="auto">
            <a:xfrm>
              <a:off x="3066058" y="4594349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F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8" name="모서리가 둥근 직사각형 97"/>
            <p:cNvSpPr/>
            <p:nvPr/>
          </p:nvSpPr>
          <p:spPr bwMode="auto">
            <a:xfrm>
              <a:off x="3360316" y="4594349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G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9" name="모서리가 둥근 직사각형 98"/>
            <p:cNvSpPr/>
            <p:nvPr/>
          </p:nvSpPr>
          <p:spPr bwMode="auto">
            <a:xfrm>
              <a:off x="3654574" y="4594349"/>
              <a:ext cx="269354" cy="202803"/>
            </a:xfrm>
            <a:prstGeom prst="roundRect">
              <a:avLst>
                <a:gd name="adj" fmla="val 7597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bg1"/>
                  </a:solidFill>
                </a:rPr>
                <a:t>H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왼쪽 중괄호 99"/>
          <p:cNvSpPr/>
          <p:nvPr/>
        </p:nvSpPr>
        <p:spPr bwMode="auto">
          <a:xfrm>
            <a:off x="4397294" y="4777593"/>
            <a:ext cx="110963" cy="300582"/>
          </a:xfrm>
          <a:prstGeom prst="leftBrace">
            <a:avLst>
              <a:gd name="adj1" fmla="val 68960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101" name="TextBox 100"/>
          <p:cNvSpPr txBox="1"/>
          <p:nvPr/>
        </p:nvSpPr>
        <p:spPr bwMode="auto">
          <a:xfrm>
            <a:off x="4064405" y="4692355"/>
            <a:ext cx="277408" cy="44093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altLang="ko-KR" sz="700" dirty="0"/>
              <a:t>64X</a:t>
            </a:r>
          </a:p>
          <a:p>
            <a:pPr algn="r"/>
            <a:r>
              <a:rPr lang="en-US" altLang="ko-KR" sz="700" dirty="0"/>
              <a:t>128X</a:t>
            </a:r>
          </a:p>
          <a:p>
            <a:pPr algn="r"/>
            <a:r>
              <a:rPr lang="en-US" altLang="ko-KR" sz="700" dirty="0"/>
              <a:t>256X</a:t>
            </a:r>
          </a:p>
          <a:p>
            <a:pPr algn="r"/>
            <a:r>
              <a:rPr lang="en-US" altLang="ko-KR" sz="700" dirty="0"/>
              <a:t>512X</a:t>
            </a: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4563739" y="5102049"/>
            <a:ext cx="776742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Monitoring Tool</a:t>
            </a:r>
          </a:p>
        </p:txBody>
      </p:sp>
      <p:cxnSp>
        <p:nvCxnSpPr>
          <p:cNvPr id="103" name="직선 연결선 10"/>
          <p:cNvCxnSpPr/>
          <p:nvPr/>
        </p:nvCxnSpPr>
        <p:spPr bwMode="auto">
          <a:xfrm>
            <a:off x="4952110" y="4998062"/>
            <a:ext cx="0" cy="67382"/>
          </a:xfrm>
          <a:prstGeom prst="straightConnector1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34"/>
          <p:cNvCxnSpPr>
            <a:stCxn id="76" idx="3"/>
            <a:endCxn id="106" idx="3"/>
          </p:cNvCxnSpPr>
          <p:nvPr/>
        </p:nvCxnSpPr>
        <p:spPr bwMode="auto">
          <a:xfrm flipV="1">
            <a:off x="4785665" y="3153415"/>
            <a:ext cx="2120105" cy="775576"/>
          </a:xfrm>
          <a:prstGeom prst="bentConnector3">
            <a:avLst>
              <a:gd name="adj1" fmla="val 42617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 bwMode="auto">
          <a:xfrm>
            <a:off x="6905770" y="3318766"/>
            <a:ext cx="665779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반출 관리자</a:t>
            </a:r>
          </a:p>
        </p:txBody>
      </p:sp>
      <p:pic>
        <p:nvPicPr>
          <p:cNvPr id="106" name="Picture 3" descr="C:\Users\박성환\Desktop\IoT Source\lcd_monitor.png"/>
          <p:cNvPicPr>
            <a:picLocks noChangeAspect="1" noChangeArrowheads="1"/>
          </p:cNvPicPr>
          <p:nvPr/>
        </p:nvPicPr>
        <p:blipFill>
          <a:blip r:embed="rId6" cstate="print"/>
          <a:srcRect l="14622" t="9199" r="12070" b="10817"/>
          <a:stretch>
            <a:fillRect/>
          </a:stretch>
        </p:blipFill>
        <p:spPr bwMode="auto">
          <a:xfrm flipH="1">
            <a:off x="6905770" y="2988063"/>
            <a:ext cx="332889" cy="330703"/>
          </a:xfrm>
          <a:prstGeom prst="rect">
            <a:avLst/>
          </a:prstGeom>
          <a:noFill/>
        </p:spPr>
      </p:pic>
      <p:pic>
        <p:nvPicPr>
          <p:cNvPr id="107" name="Picture 2" descr="C:\Users\박성환\Desktop\IoT Source\Supervis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238659" y="2988062"/>
            <a:ext cx="332889" cy="330704"/>
          </a:xfrm>
          <a:prstGeom prst="rect">
            <a:avLst/>
          </a:prstGeom>
          <a:noFill/>
        </p:spPr>
      </p:pic>
      <p:cxnSp>
        <p:nvCxnSpPr>
          <p:cNvPr id="108" name="직선 연결선 107"/>
          <p:cNvCxnSpPr>
            <a:stCxn id="83" idx="3"/>
          </p:cNvCxnSpPr>
          <p:nvPr/>
        </p:nvCxnSpPr>
        <p:spPr bwMode="auto">
          <a:xfrm>
            <a:off x="4916695" y="2413293"/>
            <a:ext cx="221926" cy="303145"/>
          </a:xfrm>
          <a:prstGeom prst="bentConnector2">
            <a:avLst/>
          </a:prstGeom>
          <a:ln w="19050">
            <a:solidFill>
              <a:srgbClr val="EB6B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7"/>
          <p:cNvCxnSpPr>
            <a:endCxn id="86" idx="0"/>
          </p:cNvCxnSpPr>
          <p:nvPr/>
        </p:nvCxnSpPr>
        <p:spPr bwMode="auto">
          <a:xfrm>
            <a:off x="4397294" y="2774156"/>
            <a:ext cx="0" cy="508317"/>
          </a:xfrm>
          <a:prstGeom prst="straightConnector1">
            <a:avLst/>
          </a:prstGeom>
          <a:ln w="19050">
            <a:solidFill>
              <a:srgbClr val="EB6B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54773" y="3282473"/>
            <a:ext cx="776742" cy="110234"/>
          </a:xfrm>
          <a:prstGeom prst="rect">
            <a:avLst/>
          </a:prstGeom>
          <a:noFill/>
        </p:spPr>
      </p:pic>
      <p:cxnSp>
        <p:nvCxnSpPr>
          <p:cNvPr id="111" name="직선 연결선 107"/>
          <p:cNvCxnSpPr>
            <a:endCxn id="110" idx="0"/>
          </p:cNvCxnSpPr>
          <p:nvPr/>
        </p:nvCxnSpPr>
        <p:spPr bwMode="auto">
          <a:xfrm>
            <a:off x="3343144" y="2774156"/>
            <a:ext cx="0" cy="508317"/>
          </a:xfrm>
          <a:prstGeom prst="straightConnector1">
            <a:avLst/>
          </a:prstGeom>
          <a:ln w="19050">
            <a:solidFill>
              <a:srgbClr val="EB6B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8" descr="D:\work\구성도\images\ico_server_2u_server_2.pn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2954773" y="3873874"/>
            <a:ext cx="776742" cy="220469"/>
          </a:xfrm>
          <a:prstGeom prst="rect">
            <a:avLst/>
          </a:prstGeom>
          <a:noFill/>
        </p:spPr>
      </p:pic>
      <p:cxnSp>
        <p:nvCxnSpPr>
          <p:cNvPr id="113" name="직선 연결선 15"/>
          <p:cNvCxnSpPr>
            <a:stCxn id="110" idx="2"/>
            <a:endCxn id="112" idx="0"/>
          </p:cNvCxnSpPr>
          <p:nvPr/>
        </p:nvCxnSpPr>
        <p:spPr bwMode="auto">
          <a:xfrm>
            <a:off x="3343144" y="3392707"/>
            <a:ext cx="0" cy="48116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5"/>
          <p:cNvCxnSpPr>
            <a:stCxn id="86" idx="2"/>
            <a:endCxn id="78" idx="0"/>
          </p:cNvCxnSpPr>
          <p:nvPr/>
        </p:nvCxnSpPr>
        <p:spPr bwMode="auto">
          <a:xfrm>
            <a:off x="4397294" y="3392707"/>
            <a:ext cx="0" cy="48116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 bwMode="auto">
          <a:xfrm>
            <a:off x="3897960" y="3763640"/>
            <a:ext cx="443853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VMS</a:t>
            </a:r>
          </a:p>
        </p:txBody>
      </p:sp>
      <p:pic>
        <p:nvPicPr>
          <p:cNvPr id="116" name="Picture 6" descr="D:\work\구성도\images\ico_server_2u_storage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008923" y="4316187"/>
            <a:ext cx="776742" cy="220469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 bwMode="auto">
          <a:xfrm>
            <a:off x="3897960" y="4204577"/>
            <a:ext cx="443853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NAS</a:t>
            </a:r>
          </a:p>
        </p:txBody>
      </p:sp>
      <p:cxnSp>
        <p:nvCxnSpPr>
          <p:cNvPr id="118" name="직선 연결선 15"/>
          <p:cNvCxnSpPr>
            <a:stCxn id="78" idx="2"/>
            <a:endCxn id="116" idx="0"/>
          </p:cNvCxnSpPr>
          <p:nvPr/>
        </p:nvCxnSpPr>
        <p:spPr bwMode="auto">
          <a:xfrm>
            <a:off x="4397294" y="4094343"/>
            <a:ext cx="0" cy="22184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5"/>
          <p:cNvCxnSpPr>
            <a:stCxn id="112" idx="3"/>
            <a:endCxn id="78" idx="1"/>
          </p:cNvCxnSpPr>
          <p:nvPr/>
        </p:nvCxnSpPr>
        <p:spPr bwMode="auto">
          <a:xfrm>
            <a:off x="3731515" y="3984109"/>
            <a:ext cx="277408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5"/>
          <p:cNvCxnSpPr>
            <a:stCxn id="75" idx="3"/>
            <a:endCxn id="116" idx="1"/>
          </p:cNvCxnSpPr>
          <p:nvPr/>
        </p:nvCxnSpPr>
        <p:spPr bwMode="auto">
          <a:xfrm>
            <a:off x="3731515" y="4039225"/>
            <a:ext cx="277408" cy="387197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4" descr="D:\work\구성도\images\ico_usb_dongle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7516796" y="4370940"/>
            <a:ext cx="220469" cy="110962"/>
          </a:xfrm>
          <a:prstGeom prst="rect">
            <a:avLst/>
          </a:prstGeom>
          <a:noFill/>
        </p:spPr>
      </p:pic>
      <p:pic>
        <p:nvPicPr>
          <p:cNvPr id="122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94807" y="3928991"/>
            <a:ext cx="554816" cy="110234"/>
          </a:xfrm>
          <a:prstGeom prst="rect">
            <a:avLst/>
          </a:prstGeom>
          <a:noFill/>
        </p:spPr>
      </p:pic>
      <p:pic>
        <p:nvPicPr>
          <p:cNvPr id="123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94807" y="4371304"/>
            <a:ext cx="554816" cy="110234"/>
          </a:xfrm>
          <a:prstGeom prst="rect">
            <a:avLst/>
          </a:prstGeom>
          <a:noFill/>
        </p:spPr>
      </p:pic>
      <p:pic>
        <p:nvPicPr>
          <p:cNvPr id="124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8064" y="4371304"/>
            <a:ext cx="554816" cy="110234"/>
          </a:xfrm>
          <a:prstGeom prst="rect">
            <a:avLst/>
          </a:prstGeom>
          <a:noFill/>
        </p:spPr>
      </p:pic>
      <p:cxnSp>
        <p:nvCxnSpPr>
          <p:cNvPr id="125" name="직선 화살표 연결선 34"/>
          <p:cNvCxnSpPr>
            <a:stCxn id="122" idx="2"/>
            <a:endCxn id="123" idx="0"/>
          </p:cNvCxnSpPr>
          <p:nvPr/>
        </p:nvCxnSpPr>
        <p:spPr bwMode="auto">
          <a:xfrm>
            <a:off x="7072215" y="4039225"/>
            <a:ext cx="0" cy="332079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34"/>
          <p:cNvCxnSpPr>
            <a:stCxn id="124" idx="3"/>
            <a:endCxn id="123" idx="1"/>
          </p:cNvCxnSpPr>
          <p:nvPr/>
        </p:nvCxnSpPr>
        <p:spPr bwMode="auto">
          <a:xfrm>
            <a:off x="6572880" y="4426421"/>
            <a:ext cx="22192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34"/>
          <p:cNvCxnSpPr>
            <a:stCxn id="123" idx="3"/>
            <a:endCxn id="121" idx="0"/>
          </p:cNvCxnSpPr>
          <p:nvPr/>
        </p:nvCxnSpPr>
        <p:spPr bwMode="auto">
          <a:xfrm>
            <a:off x="7349623" y="4426421"/>
            <a:ext cx="22192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5"/>
          <p:cNvCxnSpPr>
            <a:stCxn id="116" idx="3"/>
            <a:endCxn id="124" idx="1"/>
          </p:cNvCxnSpPr>
          <p:nvPr/>
        </p:nvCxnSpPr>
        <p:spPr bwMode="auto">
          <a:xfrm flipV="1">
            <a:off x="4785665" y="4426421"/>
            <a:ext cx="1232399" cy="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4" descr="C:\Users\박성환\Desktop\IoT Source\person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778734" y="5968354"/>
            <a:ext cx="332889" cy="330703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 bwMode="auto">
          <a:xfrm>
            <a:off x="6905770" y="5199438"/>
            <a:ext cx="665779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반출 작업자</a:t>
            </a:r>
          </a:p>
        </p:txBody>
      </p:sp>
      <p:pic>
        <p:nvPicPr>
          <p:cNvPr id="131" name="Picture 3" descr="C:\Users\박성환\Desktop\IoT Source\lcd_monitor.png"/>
          <p:cNvPicPr>
            <a:picLocks noChangeAspect="1" noChangeArrowheads="1"/>
          </p:cNvPicPr>
          <p:nvPr/>
        </p:nvPicPr>
        <p:blipFill>
          <a:blip r:embed="rId6" cstate="print"/>
          <a:srcRect l="14622" t="9199" r="12070" b="10817"/>
          <a:stretch>
            <a:fillRect/>
          </a:stretch>
        </p:blipFill>
        <p:spPr bwMode="auto">
          <a:xfrm flipH="1">
            <a:off x="6905770" y="4868734"/>
            <a:ext cx="332889" cy="330703"/>
          </a:xfrm>
          <a:prstGeom prst="rect">
            <a:avLst/>
          </a:prstGeom>
          <a:noFill/>
        </p:spPr>
      </p:pic>
      <p:pic>
        <p:nvPicPr>
          <p:cNvPr id="132" name="Picture 2" descr="C:\Users\박성환\Desktop\IoT Source\Supervis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238659" y="4868733"/>
            <a:ext cx="332889" cy="330704"/>
          </a:xfrm>
          <a:prstGeom prst="rect">
            <a:avLst/>
          </a:prstGeom>
          <a:noFill/>
        </p:spPr>
      </p:pic>
      <p:sp>
        <p:nvSpPr>
          <p:cNvPr id="133" name="TextBox 132"/>
          <p:cNvSpPr txBox="1"/>
          <p:nvPr/>
        </p:nvSpPr>
        <p:spPr>
          <a:xfrm>
            <a:off x="3778734" y="6299059"/>
            <a:ext cx="665779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경찰서</a:t>
            </a:r>
            <a:r>
              <a:rPr lang="en-US" altLang="ko-KR" sz="700" dirty="0"/>
              <a:t> </a:t>
            </a:r>
            <a:r>
              <a:rPr lang="ko-KR" altLang="en-US" sz="700" dirty="0"/>
              <a:t>등</a:t>
            </a:r>
          </a:p>
        </p:txBody>
      </p:sp>
      <p:pic>
        <p:nvPicPr>
          <p:cNvPr id="134" name="Picture 3" descr="C:\Users\박성환\Desktop\IoT Source\lcd_monitor.png"/>
          <p:cNvPicPr>
            <a:picLocks noChangeAspect="1" noChangeArrowheads="1"/>
          </p:cNvPicPr>
          <p:nvPr/>
        </p:nvPicPr>
        <p:blipFill>
          <a:blip r:embed="rId6" cstate="print"/>
          <a:srcRect l="14622" t="9199" r="12070" b="10817"/>
          <a:stretch>
            <a:fillRect/>
          </a:stretch>
        </p:blipFill>
        <p:spPr bwMode="auto">
          <a:xfrm>
            <a:off x="4111623" y="5968355"/>
            <a:ext cx="332889" cy="330703"/>
          </a:xfrm>
          <a:prstGeom prst="rect">
            <a:avLst/>
          </a:prstGeom>
          <a:noFill/>
        </p:spPr>
      </p:pic>
      <p:cxnSp>
        <p:nvCxnSpPr>
          <p:cNvPr id="135" name="직선 화살표 연결선 34"/>
          <p:cNvCxnSpPr>
            <a:stCxn id="123" idx="2"/>
            <a:endCxn id="131" idx="0"/>
          </p:cNvCxnSpPr>
          <p:nvPr/>
        </p:nvCxnSpPr>
        <p:spPr bwMode="auto">
          <a:xfrm flipH="1">
            <a:off x="7072214" y="4481538"/>
            <a:ext cx="1" cy="387196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34"/>
          <p:cNvCxnSpPr>
            <a:stCxn id="124" idx="2"/>
          </p:cNvCxnSpPr>
          <p:nvPr/>
        </p:nvCxnSpPr>
        <p:spPr>
          <a:xfrm>
            <a:off x="6295472" y="4481538"/>
            <a:ext cx="0" cy="132419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 bwMode="auto">
          <a:xfrm>
            <a:off x="6684724" y="4041007"/>
            <a:ext cx="443853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VAS</a:t>
            </a:r>
          </a:p>
        </p:txBody>
      </p:sp>
      <p:sp>
        <p:nvSpPr>
          <p:cNvPr id="138" name="TextBox 137"/>
          <p:cNvSpPr txBox="1"/>
          <p:nvPr/>
        </p:nvSpPr>
        <p:spPr bwMode="auto">
          <a:xfrm>
            <a:off x="6684724" y="4262445"/>
            <a:ext cx="443853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XVM</a:t>
            </a:r>
          </a:p>
        </p:txBody>
      </p:sp>
      <p:sp>
        <p:nvSpPr>
          <p:cNvPr id="139" name="TextBox 138"/>
          <p:cNvSpPr txBox="1"/>
          <p:nvPr/>
        </p:nvSpPr>
        <p:spPr bwMode="auto">
          <a:xfrm>
            <a:off x="6018064" y="4262445"/>
            <a:ext cx="554816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/>
              <a:t>반출시스템</a:t>
            </a:r>
            <a:endParaRPr lang="en-US" altLang="ko-KR" sz="700" dirty="0"/>
          </a:p>
        </p:txBody>
      </p:sp>
      <p:sp>
        <p:nvSpPr>
          <p:cNvPr id="140" name="TextBox 139"/>
          <p:cNvSpPr txBox="1"/>
          <p:nvPr/>
        </p:nvSpPr>
        <p:spPr bwMode="auto">
          <a:xfrm>
            <a:off x="7516067" y="4207327"/>
            <a:ext cx="221926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LKS</a:t>
            </a:r>
          </a:p>
        </p:txBody>
      </p:sp>
      <p:cxnSp>
        <p:nvCxnSpPr>
          <p:cNvPr id="141" name="직선 화살표 연결선 34"/>
          <p:cNvCxnSpPr>
            <a:stCxn id="78" idx="3"/>
            <a:endCxn id="122" idx="1"/>
          </p:cNvCxnSpPr>
          <p:nvPr/>
        </p:nvCxnSpPr>
        <p:spPr bwMode="auto">
          <a:xfrm flipV="1">
            <a:off x="4785665" y="3984108"/>
            <a:ext cx="2009142" cy="1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5"/>
          <p:cNvCxnSpPr>
            <a:stCxn id="77" idx="3"/>
            <a:endCxn id="148" idx="0"/>
          </p:cNvCxnSpPr>
          <p:nvPr/>
        </p:nvCxnSpPr>
        <p:spPr bwMode="auto">
          <a:xfrm>
            <a:off x="4785665" y="4039225"/>
            <a:ext cx="166445" cy="683251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 bwMode="auto">
          <a:xfrm>
            <a:off x="3176700" y="5102049"/>
            <a:ext cx="665779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/>
              <a:t>관리자</a:t>
            </a:r>
            <a:endParaRPr lang="ko-KR" altLang="en-US" sz="700" dirty="0"/>
          </a:p>
        </p:txBody>
      </p:sp>
      <p:pic>
        <p:nvPicPr>
          <p:cNvPr id="144" name="Picture 3" descr="C:\Users\박성환\Desktop\IoT Source\lcd_monitor.png"/>
          <p:cNvPicPr>
            <a:picLocks noChangeAspect="1" noChangeArrowheads="1"/>
          </p:cNvPicPr>
          <p:nvPr/>
        </p:nvPicPr>
        <p:blipFill>
          <a:blip r:embed="rId6" cstate="print"/>
          <a:srcRect l="14622" t="9199" r="12070" b="10817"/>
          <a:stretch>
            <a:fillRect/>
          </a:stretch>
        </p:blipFill>
        <p:spPr bwMode="auto">
          <a:xfrm flipH="1">
            <a:off x="3176700" y="4771345"/>
            <a:ext cx="332889" cy="330703"/>
          </a:xfrm>
          <a:prstGeom prst="rect">
            <a:avLst/>
          </a:prstGeom>
          <a:noFill/>
        </p:spPr>
      </p:pic>
      <p:pic>
        <p:nvPicPr>
          <p:cNvPr id="145" name="Picture 2" descr="C:\Users\박성환\Desktop\IoT Source\Supervis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09589" y="4771344"/>
            <a:ext cx="332889" cy="330704"/>
          </a:xfrm>
          <a:prstGeom prst="rect">
            <a:avLst/>
          </a:prstGeom>
          <a:noFill/>
        </p:spPr>
      </p:pic>
      <p:cxnSp>
        <p:nvCxnSpPr>
          <p:cNvPr id="146" name="직선 연결선 15"/>
          <p:cNvCxnSpPr>
            <a:stCxn id="112" idx="2"/>
            <a:endCxn id="144" idx="0"/>
          </p:cNvCxnSpPr>
          <p:nvPr/>
        </p:nvCxnSpPr>
        <p:spPr bwMode="auto">
          <a:xfrm>
            <a:off x="3343144" y="4094343"/>
            <a:ext cx="0" cy="677002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구름 146"/>
          <p:cNvSpPr/>
          <p:nvPr/>
        </p:nvSpPr>
        <p:spPr>
          <a:xfrm>
            <a:off x="6053478" y="5472300"/>
            <a:ext cx="443853" cy="275586"/>
          </a:xfrm>
          <a:prstGeom prst="cloud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Internet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48" name="직사각형 147"/>
          <p:cNvSpPr/>
          <p:nvPr/>
        </p:nvSpPr>
        <p:spPr bwMode="auto">
          <a:xfrm>
            <a:off x="4896628" y="4722476"/>
            <a:ext cx="110963" cy="11023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149" name="모서리가 둥근 직사각형 148"/>
          <p:cNvSpPr/>
          <p:nvPr/>
        </p:nvSpPr>
        <p:spPr bwMode="auto">
          <a:xfrm>
            <a:off x="2963034" y="2330618"/>
            <a:ext cx="166445" cy="165352"/>
          </a:xfrm>
          <a:prstGeom prst="roundRect">
            <a:avLst>
              <a:gd name="adj" fmla="val 19564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cxnSp>
        <p:nvCxnSpPr>
          <p:cNvPr id="150" name="직선 화살표 연결선 34"/>
          <p:cNvCxnSpPr>
            <a:stCxn id="147" idx="1"/>
            <a:endCxn id="134" idx="0"/>
          </p:cNvCxnSpPr>
          <p:nvPr/>
        </p:nvCxnSpPr>
        <p:spPr>
          <a:xfrm rot="5400000">
            <a:off x="5166355" y="4859306"/>
            <a:ext cx="220762" cy="1997337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4" descr="C:\Users\박성환\Desktop\IoT Source\person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777402" y="5968354"/>
            <a:ext cx="332889" cy="330703"/>
          </a:xfrm>
          <a:prstGeom prst="rect">
            <a:avLst/>
          </a:prstGeom>
          <a:noFill/>
        </p:spPr>
      </p:pic>
      <p:sp>
        <p:nvSpPr>
          <p:cNvPr id="152" name="TextBox 151"/>
          <p:cNvSpPr txBox="1"/>
          <p:nvPr/>
        </p:nvSpPr>
        <p:spPr>
          <a:xfrm>
            <a:off x="4777402" y="6299059"/>
            <a:ext cx="665779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연구기관</a:t>
            </a:r>
            <a:r>
              <a:rPr lang="en-US" altLang="ko-KR" sz="700" dirty="0"/>
              <a:t> </a:t>
            </a:r>
            <a:r>
              <a:rPr lang="ko-KR" altLang="en-US" sz="700" dirty="0"/>
              <a:t>등</a:t>
            </a:r>
          </a:p>
        </p:txBody>
      </p:sp>
      <p:pic>
        <p:nvPicPr>
          <p:cNvPr id="153" name="Picture 3" descr="C:\Users\박성환\Desktop\IoT Source\lcd_monitor.png"/>
          <p:cNvPicPr>
            <a:picLocks noChangeAspect="1" noChangeArrowheads="1"/>
          </p:cNvPicPr>
          <p:nvPr/>
        </p:nvPicPr>
        <p:blipFill>
          <a:blip r:embed="rId6" cstate="print"/>
          <a:srcRect l="14622" t="9199" r="12070" b="10817"/>
          <a:stretch>
            <a:fillRect/>
          </a:stretch>
        </p:blipFill>
        <p:spPr bwMode="auto">
          <a:xfrm>
            <a:off x="5110291" y="5968355"/>
            <a:ext cx="332889" cy="330703"/>
          </a:xfrm>
          <a:prstGeom prst="rect">
            <a:avLst/>
          </a:prstGeom>
          <a:noFill/>
        </p:spPr>
      </p:pic>
      <p:cxnSp>
        <p:nvCxnSpPr>
          <p:cNvPr id="154" name="직선 화살표 연결선 34"/>
          <p:cNvCxnSpPr>
            <a:stCxn id="147" idx="1"/>
            <a:endCxn id="153" idx="0"/>
          </p:cNvCxnSpPr>
          <p:nvPr/>
        </p:nvCxnSpPr>
        <p:spPr>
          <a:xfrm rot="5400000">
            <a:off x="5665689" y="5358640"/>
            <a:ext cx="220762" cy="99866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 bwMode="auto">
          <a:xfrm>
            <a:off x="1485100" y="4035392"/>
            <a:ext cx="610297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ko-KR" sz="700" dirty="0"/>
              <a:t>Key </a:t>
            </a:r>
            <a:r>
              <a:rPr lang="ko-KR" altLang="en-US" sz="700" dirty="0"/>
              <a:t>관리자</a:t>
            </a:r>
          </a:p>
        </p:txBody>
      </p:sp>
      <p:sp>
        <p:nvSpPr>
          <p:cNvPr id="157" name="TextBox 156"/>
          <p:cNvSpPr txBox="1"/>
          <p:nvPr/>
        </p:nvSpPr>
        <p:spPr bwMode="auto">
          <a:xfrm>
            <a:off x="1485100" y="4366095"/>
            <a:ext cx="610297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ko-KR" altLang="en-US" sz="700" dirty="0"/>
              <a:t>장치 관리자</a:t>
            </a: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1485100" y="4696799"/>
            <a:ext cx="610297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ko-KR" altLang="en-US" sz="700" dirty="0"/>
              <a:t>권한 관리자</a:t>
            </a: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1485100" y="5027502"/>
            <a:ext cx="610297" cy="11023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ko-KR" altLang="en-US" sz="700" dirty="0"/>
              <a:t>채널 관리자</a:t>
            </a:r>
          </a:p>
        </p:txBody>
      </p:sp>
      <p:pic>
        <p:nvPicPr>
          <p:cNvPr id="164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100" y="4145626"/>
            <a:ext cx="776742" cy="110234"/>
          </a:xfrm>
          <a:prstGeom prst="rect">
            <a:avLst/>
          </a:prstGeom>
          <a:noFill/>
        </p:spPr>
      </p:pic>
      <p:pic>
        <p:nvPicPr>
          <p:cNvPr id="165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100" y="4476330"/>
            <a:ext cx="776742" cy="110234"/>
          </a:xfrm>
          <a:prstGeom prst="rect">
            <a:avLst/>
          </a:prstGeom>
          <a:noFill/>
        </p:spPr>
      </p:pic>
      <p:pic>
        <p:nvPicPr>
          <p:cNvPr id="166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100" y="4807033"/>
            <a:ext cx="776742" cy="110234"/>
          </a:xfrm>
          <a:prstGeom prst="rect">
            <a:avLst/>
          </a:prstGeom>
          <a:noFill/>
        </p:spPr>
      </p:pic>
      <p:pic>
        <p:nvPicPr>
          <p:cNvPr id="167" name="Picture 3" descr="D:\work\구성도\images\ico_server_1u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100" y="5137736"/>
            <a:ext cx="776742" cy="110234"/>
          </a:xfrm>
          <a:prstGeom prst="rect">
            <a:avLst/>
          </a:prstGeom>
          <a:noFill/>
        </p:spPr>
      </p:pic>
      <p:cxnSp>
        <p:nvCxnSpPr>
          <p:cNvPr id="168" name="직선 연결선 167"/>
          <p:cNvCxnSpPr>
            <a:stCxn id="166" idx="3"/>
          </p:cNvCxnSpPr>
          <p:nvPr/>
        </p:nvCxnSpPr>
        <p:spPr bwMode="auto">
          <a:xfrm>
            <a:off x="2261842" y="4862150"/>
            <a:ext cx="11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 bwMode="auto">
          <a:xfrm>
            <a:off x="2261842" y="4531447"/>
            <a:ext cx="11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 bwMode="auto">
          <a:xfrm>
            <a:off x="2261842" y="4200743"/>
            <a:ext cx="11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양쪽 모서리가 둥근 사각형 170"/>
          <p:cNvSpPr/>
          <p:nvPr/>
        </p:nvSpPr>
        <p:spPr bwMode="black">
          <a:xfrm>
            <a:off x="2396940" y="1844823"/>
            <a:ext cx="1310964" cy="1121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r>
              <a:rPr lang="en-US" altLang="ko-KR" sz="700" b="1" dirty="0" err="1">
                <a:solidFill>
                  <a:schemeClr val="bg1"/>
                </a:solidFill>
              </a:rPr>
              <a:t>CoreTrust</a:t>
            </a:r>
            <a:endParaRPr lang="en-US" altLang="ko-KR" sz="700" b="1" dirty="0">
              <a:solidFill>
                <a:schemeClr val="bg1"/>
              </a:solidFill>
            </a:endParaRPr>
          </a:p>
        </p:txBody>
      </p:sp>
      <p:sp>
        <p:nvSpPr>
          <p:cNvPr id="172" name="양쪽 모서리가 둥근 사각형 171"/>
          <p:cNvSpPr/>
          <p:nvPr/>
        </p:nvSpPr>
        <p:spPr bwMode="auto">
          <a:xfrm>
            <a:off x="1374137" y="3585835"/>
            <a:ext cx="1109631" cy="110234"/>
          </a:xfrm>
          <a:prstGeom prst="round2SameRect">
            <a:avLst>
              <a:gd name="adj1" fmla="val 39815"/>
              <a:gd name="adj2" fmla="val 0"/>
            </a:avLst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r>
              <a:rPr lang="en-US" altLang="ko-KR" sz="700" b="1" dirty="0">
                <a:solidFill>
                  <a:schemeClr val="bg1"/>
                </a:solidFill>
              </a:rPr>
              <a:t>CoreTrust</a:t>
            </a:r>
          </a:p>
        </p:txBody>
      </p:sp>
      <p:sp>
        <p:nvSpPr>
          <p:cNvPr id="174" name="양쪽 모서리가 둥근 사각형 173"/>
          <p:cNvSpPr/>
          <p:nvPr/>
        </p:nvSpPr>
        <p:spPr bwMode="auto">
          <a:xfrm>
            <a:off x="5796138" y="3585835"/>
            <a:ext cx="1997337" cy="110234"/>
          </a:xfrm>
          <a:prstGeom prst="round2SameRect">
            <a:avLst>
              <a:gd name="adj1" fmla="val 39815"/>
              <a:gd name="adj2" fmla="val 0"/>
            </a:avLst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r>
              <a:rPr lang="en-US" altLang="ko-KR" sz="700" b="1" dirty="0">
                <a:solidFill>
                  <a:schemeClr val="bg1"/>
                </a:solidFill>
              </a:rPr>
              <a:t>CoreTrust</a:t>
            </a:r>
          </a:p>
        </p:txBody>
      </p:sp>
      <p:cxnSp>
        <p:nvCxnSpPr>
          <p:cNvPr id="175" name="직선 연결선 10"/>
          <p:cNvCxnSpPr>
            <a:stCxn id="167" idx="3"/>
          </p:cNvCxnSpPr>
          <p:nvPr/>
        </p:nvCxnSpPr>
        <p:spPr bwMode="auto">
          <a:xfrm flipV="1">
            <a:off x="2261842" y="2776151"/>
            <a:ext cx="107597" cy="2416702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7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</a:t>
            </a:r>
            <a:r>
              <a:rPr lang="en-US" altLang="ko-KR" dirty="0" err="1"/>
              <a:t>PrivKeeper</a:t>
            </a:r>
            <a:r>
              <a:rPr lang="en-US" altLang="ko-KR" dirty="0"/>
              <a:t> E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523220"/>
          </a:xfrm>
        </p:spPr>
        <p:txBody>
          <a:bodyPr/>
          <a:lstStyle/>
          <a:p>
            <a:pPr lvl="1"/>
            <a:r>
              <a:rPr lang="en-US" altLang="ko-KR" dirty="0"/>
              <a:t>CCTV </a:t>
            </a:r>
            <a:r>
              <a:rPr lang="ko-KR" altLang="en-US" dirty="0"/>
              <a:t>영상반출 솔루션의 제 </a:t>
            </a:r>
            <a:r>
              <a:rPr lang="en-US" altLang="ko-KR" dirty="0"/>
              <a:t>1</a:t>
            </a:r>
            <a:r>
              <a:rPr lang="ko-KR" altLang="en-US" dirty="0"/>
              <a:t>의 목적은 개인영상정보를 보호하는 것입니다</a:t>
            </a:r>
            <a:r>
              <a:rPr lang="en-US" altLang="ko-KR" dirty="0"/>
              <a:t>. </a:t>
            </a:r>
            <a:r>
              <a:rPr lang="ko-KR" altLang="en-US" dirty="0"/>
              <a:t>당사는 자체 개발한 암호화 기술을 사용하여 복제</a:t>
            </a:r>
            <a:r>
              <a:rPr lang="en-US" altLang="ko-KR" dirty="0"/>
              <a:t>/</a:t>
            </a:r>
            <a:r>
              <a:rPr lang="ko-KR" altLang="en-US" dirty="0"/>
              <a:t>복사방지 기술을 적용하여 개인정보유출을 예방 할 수 있는 솔루션입니다</a:t>
            </a:r>
            <a:r>
              <a:rPr lang="en-US" altLang="ko-KR" dirty="0"/>
              <a:t>.  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27037" y="4371735"/>
            <a:ext cx="4071967" cy="16307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dist="762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80000" rtlCol="0" anchor="t"/>
          <a:lstStyle/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b="1" dirty="0">
                <a:solidFill>
                  <a:srgbClr val="FF0000"/>
                </a:solidFill>
              </a:rPr>
              <a:t>공공분야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: </a:t>
            </a:r>
            <a:r>
              <a:rPr lang="ko-KR" altLang="en-US" sz="1050" dirty="0" err="1">
                <a:solidFill>
                  <a:schemeClr val="tx1"/>
                </a:solidFill>
              </a:rPr>
              <a:t>전자조사실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CCTV </a:t>
            </a:r>
            <a:r>
              <a:rPr lang="ko-KR" altLang="en-US" sz="1050" dirty="0">
                <a:solidFill>
                  <a:schemeClr val="tx1"/>
                </a:solidFill>
              </a:rPr>
              <a:t>동영상에 대한 </a:t>
            </a:r>
            <a:r>
              <a:rPr lang="ko-KR" altLang="en-US" sz="1050" dirty="0" err="1">
                <a:solidFill>
                  <a:schemeClr val="tx1"/>
                </a:solidFill>
              </a:rPr>
              <a:t>보안패키징</a:t>
            </a:r>
            <a:r>
              <a:rPr lang="ko-KR" altLang="en-US" sz="1050" dirty="0">
                <a:solidFill>
                  <a:schemeClr val="tx1"/>
                </a:solidFill>
              </a:rPr>
              <a:t> 솔루션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S </a:t>
            </a:r>
            <a:r>
              <a:rPr lang="ko-KR" altLang="en-US" sz="1050" b="1" dirty="0">
                <a:solidFill>
                  <a:srgbClr val="FF0000"/>
                </a:solidFill>
              </a:rPr>
              <a:t>은행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: </a:t>
            </a:r>
            <a:r>
              <a:rPr lang="ko-KR" altLang="en-US" sz="1050" dirty="0">
                <a:solidFill>
                  <a:schemeClr val="tx1"/>
                </a:solidFill>
              </a:rPr>
              <a:t>여의도 본점</a:t>
            </a:r>
            <a:r>
              <a:rPr lang="en-US" altLang="ko-KR" sz="1050" dirty="0">
                <a:solidFill>
                  <a:schemeClr val="tx1"/>
                </a:solidFill>
              </a:rPr>
              <a:t> CCTV </a:t>
            </a:r>
            <a:r>
              <a:rPr lang="ko-KR" altLang="en-US" sz="1050" dirty="0">
                <a:solidFill>
                  <a:schemeClr val="tx1"/>
                </a:solidFill>
              </a:rPr>
              <a:t>동영상에 대한 반출이력관리부터 동영상 보안 </a:t>
            </a:r>
            <a:r>
              <a:rPr lang="ko-KR" altLang="en-US" sz="1050" dirty="0" err="1">
                <a:solidFill>
                  <a:schemeClr val="tx1"/>
                </a:solidFill>
              </a:rPr>
              <a:t>패키징</a:t>
            </a:r>
            <a:r>
              <a:rPr lang="en-US" altLang="ko-KR" sz="1050" dirty="0">
                <a:solidFill>
                  <a:schemeClr val="tx1"/>
                </a:solidFill>
              </a:rPr>
              <a:t>, </a:t>
            </a:r>
            <a:r>
              <a:rPr lang="ko-KR" altLang="en-US" sz="1050" dirty="0">
                <a:solidFill>
                  <a:schemeClr val="tx1"/>
                </a:solidFill>
              </a:rPr>
              <a:t>동영상 플레이어 제공까지 </a:t>
            </a:r>
            <a:r>
              <a:rPr lang="en-US" altLang="ko-KR" sz="1050" dirty="0">
                <a:solidFill>
                  <a:schemeClr val="tx1"/>
                </a:solidFill>
              </a:rPr>
              <a:t>Total </a:t>
            </a:r>
            <a:r>
              <a:rPr lang="ko-KR" altLang="en-US" sz="1050" dirty="0">
                <a:solidFill>
                  <a:schemeClr val="tx1"/>
                </a:solidFill>
              </a:rPr>
              <a:t>솔루션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S </a:t>
            </a:r>
            <a:r>
              <a:rPr lang="ko-KR" altLang="en-US" sz="1050" b="1" dirty="0">
                <a:solidFill>
                  <a:srgbClr val="FF0000"/>
                </a:solidFill>
              </a:rPr>
              <a:t>전자</a:t>
            </a:r>
            <a:r>
              <a:rPr lang="ko-KR" altLang="en-US" sz="1050" b="1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: S</a:t>
            </a:r>
            <a:r>
              <a:rPr lang="ko-KR" altLang="en-US" sz="1050" dirty="0">
                <a:solidFill>
                  <a:schemeClr val="tx1"/>
                </a:solidFill>
              </a:rPr>
              <a:t>전자 반도체 사업장 </a:t>
            </a:r>
            <a:r>
              <a:rPr lang="en-US" altLang="ko-KR" sz="1050" dirty="0">
                <a:solidFill>
                  <a:schemeClr val="tx1"/>
                </a:solidFill>
              </a:rPr>
              <a:t>CCTV </a:t>
            </a:r>
            <a:r>
              <a:rPr lang="ko-KR" altLang="en-US" sz="1050" dirty="0">
                <a:solidFill>
                  <a:schemeClr val="tx1"/>
                </a:solidFill>
              </a:rPr>
              <a:t>반출 동영상에 대한 </a:t>
            </a:r>
            <a:r>
              <a:rPr lang="ko-KR" altLang="en-US" sz="1050" dirty="0" err="1">
                <a:solidFill>
                  <a:schemeClr val="tx1"/>
                </a:solidFill>
              </a:rPr>
              <a:t>보안패키징</a:t>
            </a:r>
            <a:r>
              <a:rPr lang="ko-KR" altLang="en-US" sz="1050" dirty="0">
                <a:solidFill>
                  <a:schemeClr val="tx1"/>
                </a:solidFill>
              </a:rPr>
              <a:t> 솔루션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57" y="2038047"/>
            <a:ext cx="4071967" cy="16880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dist="762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80000" rtlCol="0" anchor="t"/>
          <a:lstStyle/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IPTV </a:t>
            </a:r>
            <a:r>
              <a:rPr lang="ko-KR" altLang="en-US" sz="1050" b="1" dirty="0">
                <a:solidFill>
                  <a:srgbClr val="FF0000"/>
                </a:solidFill>
              </a:rPr>
              <a:t>서비스에 적용된 </a:t>
            </a:r>
            <a:r>
              <a:rPr lang="en-US" altLang="ko-KR" sz="1050" b="1" dirty="0">
                <a:solidFill>
                  <a:srgbClr val="FF0000"/>
                </a:solidFill>
              </a:rPr>
              <a:t>DRM </a:t>
            </a:r>
            <a:r>
              <a:rPr lang="ko-KR" altLang="en-US" sz="1050" b="1" dirty="0">
                <a:solidFill>
                  <a:srgbClr val="FF0000"/>
                </a:solidFill>
              </a:rPr>
              <a:t>기술을 적용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17</a:t>
            </a:r>
            <a:r>
              <a:rPr lang="ko-KR" altLang="en-US" sz="1050" b="1" dirty="0">
                <a:solidFill>
                  <a:srgbClr val="FF0000"/>
                </a:solidFill>
              </a:rPr>
              <a:t>년간 동영상 보안 기술력과 노하우 보유</a:t>
            </a:r>
            <a:r>
              <a:rPr lang="en-US" altLang="ko-KR" sz="1050" dirty="0">
                <a:solidFill>
                  <a:schemeClr val="tx1"/>
                </a:solidFill>
              </a:rPr>
              <a:t> : IPTV 3</a:t>
            </a:r>
            <a:r>
              <a:rPr lang="ko-KR" altLang="en-US" sz="1050" dirty="0">
                <a:solidFill>
                  <a:schemeClr val="tx1"/>
                </a:solidFill>
              </a:rPr>
              <a:t>사에 동영상 </a:t>
            </a:r>
            <a:r>
              <a:rPr lang="ko-KR" altLang="en-US" sz="1050" dirty="0" err="1">
                <a:solidFill>
                  <a:schemeClr val="tx1"/>
                </a:solidFill>
              </a:rPr>
              <a:t>보안사업</a:t>
            </a:r>
            <a:r>
              <a:rPr lang="ko-KR" altLang="en-US" sz="1050" dirty="0">
                <a:solidFill>
                  <a:schemeClr val="tx1"/>
                </a:solidFill>
              </a:rPr>
              <a:t> 진행 </a:t>
            </a:r>
            <a:r>
              <a:rPr lang="en-US" altLang="ko-KR" sz="1050" dirty="0">
                <a:solidFill>
                  <a:schemeClr val="tx1"/>
                </a:solidFill>
              </a:rPr>
              <a:t>, </a:t>
            </a:r>
            <a:r>
              <a:rPr lang="ko-KR" altLang="en-US" sz="1050" dirty="0">
                <a:solidFill>
                  <a:schemeClr val="tx1"/>
                </a:solidFill>
              </a:rPr>
              <a:t>할리우드 </a:t>
            </a:r>
            <a:r>
              <a:rPr lang="en-US" altLang="ko-KR" sz="1050" dirty="0">
                <a:solidFill>
                  <a:schemeClr val="tx1"/>
                </a:solidFill>
              </a:rPr>
              <a:t>CP </a:t>
            </a:r>
            <a:r>
              <a:rPr lang="ko-KR" altLang="en-US" sz="1050" dirty="0">
                <a:solidFill>
                  <a:schemeClr val="tx1"/>
                </a:solidFill>
              </a:rPr>
              <a:t>보안 인증</a:t>
            </a:r>
            <a:endParaRPr lang="en-US" altLang="ko-KR" sz="1050" dirty="0">
              <a:solidFill>
                <a:srgbClr val="FF0000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영상 및 정지화상 파일에 자체개발 암호화 모듈 탑재 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정상적인 라이선스가 없을 경우 사용 불가 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전용 플레이어에서만 재생 가능 </a:t>
            </a:r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 rot="5400000">
            <a:off x="2125248" y="-84681"/>
            <a:ext cx="535786" cy="3781112"/>
          </a:xfrm>
          <a:prstGeom prst="chevron">
            <a:avLst>
              <a:gd name="adj" fmla="val 14445"/>
            </a:avLst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b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</a:rPr>
              <a:t>최상의 </a:t>
            </a:r>
            <a:r>
              <a:rPr lang="en-US" altLang="ko-KR" sz="1400" b="1" dirty="0">
                <a:solidFill>
                  <a:schemeClr val="bg1"/>
                </a:solidFill>
              </a:rPr>
              <a:t>DRM </a:t>
            </a:r>
            <a:endParaRPr lang="ko-KR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57157" y="3855523"/>
            <a:ext cx="4071967" cy="2146955"/>
            <a:chOff x="315588" y="4077073"/>
            <a:chExt cx="4184973" cy="2146955"/>
          </a:xfrm>
        </p:grpSpPr>
        <p:sp>
          <p:nvSpPr>
            <p:cNvPr id="9" name="직사각형 8"/>
            <p:cNvSpPr/>
            <p:nvPr/>
          </p:nvSpPr>
          <p:spPr>
            <a:xfrm>
              <a:off x="315588" y="4577139"/>
              <a:ext cx="4184973" cy="16468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76200" dir="27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80000" rIns="180000" rtlCol="0" anchor="t"/>
            <a:lstStyle/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b="1" dirty="0" err="1">
                  <a:solidFill>
                    <a:srgbClr val="FF0000"/>
                  </a:solidFill>
                </a:rPr>
                <a:t>딥러닝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기반의 알고리즘을 이용한 검출</a:t>
              </a:r>
              <a:endParaRPr lang="en-US" altLang="ko-KR" sz="1050" b="1" dirty="0">
                <a:solidFill>
                  <a:srgbClr val="FF0000"/>
                </a:solidFill>
              </a:endParaRP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dirty="0">
                  <a:solidFill>
                    <a:schemeClr val="tx1"/>
                  </a:solidFill>
                </a:rPr>
                <a:t>데이터 축적에 따른 성능 향상</a:t>
              </a:r>
              <a:endParaRPr lang="en-US" altLang="ko-KR" sz="1050" dirty="0">
                <a:solidFill>
                  <a:schemeClr val="tx1"/>
                </a:solidFill>
              </a:endParaRP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b="1" dirty="0">
                  <a:solidFill>
                    <a:srgbClr val="FF0000"/>
                  </a:solidFill>
                </a:rPr>
                <a:t>자동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마스킹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검출율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90%</a:t>
              </a: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dirty="0">
                  <a:solidFill>
                    <a:schemeClr val="tx1"/>
                  </a:solidFill>
                </a:rPr>
                <a:t>연속된 영상정보 프레임에서 마스킹이 필요한 객체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자동 추적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(Object Tracking)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을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통한 일괄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마스킹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(Batch Masking) </a:t>
              </a: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dirty="0">
                  <a:solidFill>
                    <a:schemeClr val="tx1"/>
                  </a:solidFill>
                </a:rPr>
                <a:t>실시간 </a:t>
              </a:r>
              <a:r>
                <a:rPr lang="ko-KR" altLang="en-US" sz="1050" dirty="0" err="1">
                  <a:solidFill>
                    <a:schemeClr val="tx1"/>
                  </a:solidFill>
                </a:rPr>
                <a:t>영상객체</a:t>
              </a:r>
              <a:r>
                <a:rPr lang="ko-KR" altLang="en-US" sz="1050" dirty="0">
                  <a:solidFill>
                    <a:schemeClr val="tx1"/>
                  </a:solidFill>
                </a:rPr>
                <a:t> 인식을 통한 </a:t>
              </a:r>
              <a:r>
                <a:rPr lang="ko-KR" altLang="en-US" sz="1050" dirty="0" err="1">
                  <a:solidFill>
                    <a:schemeClr val="tx1"/>
                  </a:solidFill>
                </a:rPr>
                <a:t>마스킹</a:t>
              </a:r>
              <a:endParaRPr lang="en-US" altLang="ko-KR" sz="1050" dirty="0">
                <a:solidFill>
                  <a:schemeClr val="tx1"/>
                </a:solidFill>
              </a:endParaRP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b="1" dirty="0">
                  <a:solidFill>
                    <a:srgbClr val="FF0000"/>
                  </a:solidFill>
                </a:rPr>
                <a:t>전신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 /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얼굴 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/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자동차 번호판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마스킹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050" dirty="0">
                  <a:solidFill>
                    <a:schemeClr val="tx1"/>
                  </a:solidFill>
                </a:rPr>
                <a:t>기능 제공</a:t>
              </a:r>
              <a:endParaRPr lang="en-US" altLang="ko-KR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갈매기형 수장 9"/>
            <p:cNvSpPr/>
            <p:nvPr/>
          </p:nvSpPr>
          <p:spPr>
            <a:xfrm rot="5400000">
              <a:off x="2140183" y="2401944"/>
              <a:ext cx="535788" cy="3886046"/>
            </a:xfrm>
            <a:prstGeom prst="chevron">
              <a:avLst>
                <a:gd name="adj" fmla="val 14445"/>
              </a:avLst>
            </a:prstGeom>
            <a:solidFill>
              <a:srgbClr val="4A75C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bIns="36000" rtlCol="0" anchor="ctr"/>
            <a:lstStyle/>
            <a:p>
              <a:pPr algn="ctr"/>
              <a:r>
                <a:rPr lang="ko-KR" altLang="en-US" sz="1400" b="1" dirty="0" err="1">
                  <a:solidFill>
                    <a:schemeClr val="bg1"/>
                  </a:solidFill>
                </a:rPr>
                <a:t>마스킹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</a:t>
              </a:r>
              <a:r>
                <a:rPr lang="ko-KR" altLang="en-US" sz="1400" b="1" dirty="0" err="1">
                  <a:solidFill>
                    <a:schemeClr val="bg1"/>
                  </a:solidFill>
                </a:rPr>
                <a:t>검출율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90%</a:t>
              </a:r>
              <a:endParaRPr lang="ko-KR" altLang="ko-K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627037" y="2038044"/>
            <a:ext cx="4071967" cy="17041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dist="762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80000" rtlCol="0" anchor="t"/>
          <a:lstStyle/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dirty="0">
                <a:solidFill>
                  <a:schemeClr val="tx1"/>
                </a:solidFill>
              </a:rPr>
              <a:t>USB </a:t>
            </a:r>
            <a:r>
              <a:rPr lang="ko-KR" altLang="en-US" sz="1050" dirty="0">
                <a:solidFill>
                  <a:schemeClr val="tx1"/>
                </a:solidFill>
              </a:rPr>
              <a:t>동글 형태의 </a:t>
            </a:r>
            <a:r>
              <a:rPr lang="en-US" altLang="ko-KR" sz="1050" b="1" dirty="0">
                <a:solidFill>
                  <a:srgbClr val="FF0000"/>
                </a:solidFill>
              </a:rPr>
              <a:t>H/W </a:t>
            </a:r>
            <a:r>
              <a:rPr lang="ko-KR" altLang="en-US" sz="1050" b="1" dirty="0">
                <a:solidFill>
                  <a:srgbClr val="FF0000"/>
                </a:solidFill>
              </a:rPr>
              <a:t>보안 모듈 적용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</a:rPr>
              <a:t>마스킹</a:t>
            </a:r>
            <a:r>
              <a:rPr lang="ko-KR" altLang="en-US" sz="1050" dirty="0">
                <a:solidFill>
                  <a:schemeClr val="tx1"/>
                </a:solidFill>
              </a:rPr>
              <a:t> 동영상 </a:t>
            </a:r>
            <a:r>
              <a:rPr lang="ko-KR" altLang="en-US" sz="1050" b="1" dirty="0">
                <a:solidFill>
                  <a:srgbClr val="FF0000"/>
                </a:solidFill>
              </a:rPr>
              <a:t>전용 플레이어</a:t>
            </a:r>
            <a:r>
              <a:rPr lang="ko-KR" altLang="en-US" sz="1050" b="1" dirty="0">
                <a:solidFill>
                  <a:schemeClr val="tx1"/>
                </a:solidFill>
              </a:rPr>
              <a:t> </a:t>
            </a:r>
            <a:r>
              <a:rPr lang="ko-KR" altLang="en-US" sz="1050" dirty="0">
                <a:solidFill>
                  <a:schemeClr val="tx1"/>
                </a:solidFill>
              </a:rPr>
              <a:t>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마스킹 동영상에 대한 </a:t>
            </a:r>
            <a:r>
              <a:rPr lang="ko-KR" altLang="en-US" sz="1050" b="1" dirty="0">
                <a:solidFill>
                  <a:srgbClr val="FF0000"/>
                </a:solidFill>
              </a:rPr>
              <a:t>워터마크 </a:t>
            </a:r>
            <a:r>
              <a:rPr lang="ko-KR" altLang="en-US" sz="1050" dirty="0">
                <a:solidFill>
                  <a:schemeClr val="tx1"/>
                </a:solidFill>
              </a:rPr>
              <a:t>기술 적용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전용 플레이어에 대한 </a:t>
            </a:r>
            <a:r>
              <a:rPr lang="ko-KR" altLang="en-US" sz="1050" b="1" dirty="0">
                <a:solidFill>
                  <a:srgbClr val="FF0000"/>
                </a:solidFill>
              </a:rPr>
              <a:t>캡처 방지</a:t>
            </a:r>
            <a:r>
              <a:rPr lang="ko-KR" altLang="en-US" sz="1050" dirty="0">
                <a:solidFill>
                  <a:schemeClr val="tx1"/>
                </a:solidFill>
              </a:rPr>
              <a:t> 구현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</a:rPr>
              <a:t>마스킹</a:t>
            </a:r>
            <a:r>
              <a:rPr lang="ko-KR" altLang="en-US" sz="1050" dirty="0">
                <a:solidFill>
                  <a:schemeClr val="tx1"/>
                </a:solidFill>
              </a:rPr>
              <a:t> 동영상에 대한 재생 열람 </a:t>
            </a:r>
            <a:r>
              <a:rPr lang="ko-KR" altLang="en-US" sz="1050" b="1" dirty="0">
                <a:solidFill>
                  <a:srgbClr val="FF0000"/>
                </a:solidFill>
              </a:rPr>
              <a:t>횟수 및 기간 제한</a:t>
            </a:r>
            <a:endParaRPr lang="en-US" altLang="ko-KR" sz="1050" b="1" dirty="0">
              <a:solidFill>
                <a:srgbClr val="FF0000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전용 플레이어 재생 비밀번호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</a:rPr>
              <a:t>마스킹</a:t>
            </a:r>
            <a:r>
              <a:rPr lang="ko-KR" altLang="en-US" sz="1050" dirty="0">
                <a:solidFill>
                  <a:schemeClr val="tx1"/>
                </a:solidFill>
              </a:rPr>
              <a:t> 동영상 </a:t>
            </a:r>
            <a:r>
              <a:rPr lang="en-US" altLang="ko-KR" sz="1050" dirty="0">
                <a:solidFill>
                  <a:schemeClr val="tx1"/>
                </a:solidFill>
              </a:rPr>
              <a:t>USB </a:t>
            </a:r>
            <a:r>
              <a:rPr lang="ko-KR" altLang="en-US" sz="1050" dirty="0" err="1">
                <a:solidFill>
                  <a:schemeClr val="tx1"/>
                </a:solidFill>
              </a:rPr>
              <a:t>반출시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</a:rPr>
              <a:t>USB </a:t>
            </a:r>
            <a:r>
              <a:rPr lang="ko-KR" altLang="en-US" sz="1050" b="1" dirty="0">
                <a:solidFill>
                  <a:srgbClr val="FF0000"/>
                </a:solidFill>
              </a:rPr>
              <a:t>복제 방지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 rot="5400000">
            <a:off x="6395130" y="-84681"/>
            <a:ext cx="535786" cy="3781112"/>
          </a:xfrm>
          <a:prstGeom prst="chevron">
            <a:avLst>
              <a:gd name="adj" fmla="val 14445"/>
            </a:avLst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b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</a:rPr>
              <a:t>강력한 보안 알고리즘</a:t>
            </a:r>
            <a:endParaRPr lang="ko-KR" altLang="ko-KR" sz="1400" b="1" dirty="0">
              <a:solidFill>
                <a:schemeClr val="bg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 rot="5400000">
            <a:off x="6393892" y="2247773"/>
            <a:ext cx="535787" cy="3783586"/>
          </a:xfrm>
          <a:prstGeom prst="chevron">
            <a:avLst>
              <a:gd name="adj" fmla="val 14445"/>
            </a:avLst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bIns="36000"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Reference</a:t>
            </a:r>
            <a:endParaRPr lang="ko-KR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Why PrivKeeper X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523220"/>
          </a:xfrm>
        </p:spPr>
        <p:txBody>
          <a:bodyPr/>
          <a:lstStyle/>
          <a:p>
            <a:pPr lvl="1"/>
            <a:r>
              <a:rPr lang="en-US" altLang="ko-KR" dirty="0"/>
              <a:t>CCTV </a:t>
            </a:r>
            <a:r>
              <a:rPr lang="ko-KR" altLang="en-US" dirty="0"/>
              <a:t>영상반출 솔루션의 제 </a:t>
            </a:r>
            <a:r>
              <a:rPr lang="en-US" altLang="ko-KR" dirty="0"/>
              <a:t>1</a:t>
            </a:r>
            <a:r>
              <a:rPr lang="ko-KR" altLang="en-US" dirty="0"/>
              <a:t>의 목적은 개인영상정보를 보호하는 것입니다</a:t>
            </a:r>
            <a:r>
              <a:rPr lang="en-US" altLang="ko-KR" dirty="0"/>
              <a:t>. </a:t>
            </a:r>
            <a:r>
              <a:rPr lang="ko-KR" altLang="en-US" dirty="0"/>
              <a:t>당사는 자체 개발한 암호화 기술을 사용하여 복제</a:t>
            </a:r>
            <a:r>
              <a:rPr lang="en-US" altLang="ko-KR" dirty="0"/>
              <a:t>/</a:t>
            </a:r>
            <a:r>
              <a:rPr lang="ko-KR" altLang="en-US" dirty="0"/>
              <a:t>복사방지 기술을 적용하여 개인정보유출을 예방 할 수 있는 솔루션입니다</a:t>
            </a:r>
            <a:r>
              <a:rPr lang="en-US" altLang="ko-KR" dirty="0"/>
              <a:t>.  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27037" y="4371735"/>
            <a:ext cx="4071967" cy="16307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dist="762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80000" rtlCol="0" anchor="t"/>
          <a:lstStyle/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b="1" dirty="0">
                <a:solidFill>
                  <a:srgbClr val="FF0000"/>
                </a:solidFill>
              </a:rPr>
              <a:t>공공분야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: </a:t>
            </a:r>
            <a:r>
              <a:rPr lang="ko-KR" altLang="en-US" sz="1050" dirty="0" err="1">
                <a:solidFill>
                  <a:schemeClr val="tx1"/>
                </a:solidFill>
              </a:rPr>
              <a:t>전자조사실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CCTV </a:t>
            </a:r>
            <a:r>
              <a:rPr lang="ko-KR" altLang="en-US" sz="1050" dirty="0">
                <a:solidFill>
                  <a:schemeClr val="tx1"/>
                </a:solidFill>
              </a:rPr>
              <a:t>동영상에 대한 </a:t>
            </a:r>
            <a:r>
              <a:rPr lang="ko-KR" altLang="en-US" sz="1050" dirty="0" err="1">
                <a:solidFill>
                  <a:schemeClr val="tx1"/>
                </a:solidFill>
              </a:rPr>
              <a:t>보안패키징</a:t>
            </a:r>
            <a:r>
              <a:rPr lang="ko-KR" altLang="en-US" sz="1050" dirty="0">
                <a:solidFill>
                  <a:schemeClr val="tx1"/>
                </a:solidFill>
              </a:rPr>
              <a:t> 솔루션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S </a:t>
            </a:r>
            <a:r>
              <a:rPr lang="ko-KR" altLang="en-US" sz="1050" b="1" dirty="0">
                <a:solidFill>
                  <a:srgbClr val="FF0000"/>
                </a:solidFill>
              </a:rPr>
              <a:t>은행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: </a:t>
            </a:r>
            <a:r>
              <a:rPr lang="ko-KR" altLang="en-US" sz="1050" dirty="0">
                <a:solidFill>
                  <a:schemeClr val="tx1"/>
                </a:solidFill>
              </a:rPr>
              <a:t>여의도 본점</a:t>
            </a:r>
            <a:r>
              <a:rPr lang="en-US" altLang="ko-KR" sz="1050" dirty="0">
                <a:solidFill>
                  <a:schemeClr val="tx1"/>
                </a:solidFill>
              </a:rPr>
              <a:t> CCTV </a:t>
            </a:r>
            <a:r>
              <a:rPr lang="ko-KR" altLang="en-US" sz="1050" dirty="0">
                <a:solidFill>
                  <a:schemeClr val="tx1"/>
                </a:solidFill>
              </a:rPr>
              <a:t>동영상에 대한 반출이력관리부터 동영상 보안 </a:t>
            </a:r>
            <a:r>
              <a:rPr lang="ko-KR" altLang="en-US" sz="1050" dirty="0" err="1">
                <a:solidFill>
                  <a:schemeClr val="tx1"/>
                </a:solidFill>
              </a:rPr>
              <a:t>패키징</a:t>
            </a:r>
            <a:r>
              <a:rPr lang="en-US" altLang="ko-KR" sz="1050" dirty="0">
                <a:solidFill>
                  <a:schemeClr val="tx1"/>
                </a:solidFill>
              </a:rPr>
              <a:t>, </a:t>
            </a:r>
            <a:r>
              <a:rPr lang="ko-KR" altLang="en-US" sz="1050" dirty="0">
                <a:solidFill>
                  <a:schemeClr val="tx1"/>
                </a:solidFill>
              </a:rPr>
              <a:t>동영상 플레이어 제공까지 </a:t>
            </a:r>
            <a:r>
              <a:rPr lang="en-US" altLang="ko-KR" sz="1050" dirty="0">
                <a:solidFill>
                  <a:schemeClr val="tx1"/>
                </a:solidFill>
              </a:rPr>
              <a:t>Total </a:t>
            </a:r>
            <a:r>
              <a:rPr lang="ko-KR" altLang="en-US" sz="1050" dirty="0">
                <a:solidFill>
                  <a:schemeClr val="tx1"/>
                </a:solidFill>
              </a:rPr>
              <a:t>솔루션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S </a:t>
            </a:r>
            <a:r>
              <a:rPr lang="ko-KR" altLang="en-US" sz="1050" b="1" dirty="0">
                <a:solidFill>
                  <a:srgbClr val="FF0000"/>
                </a:solidFill>
              </a:rPr>
              <a:t>전자</a:t>
            </a:r>
            <a:r>
              <a:rPr lang="ko-KR" altLang="en-US" sz="1050" b="1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: S</a:t>
            </a:r>
            <a:r>
              <a:rPr lang="ko-KR" altLang="en-US" sz="1050" dirty="0">
                <a:solidFill>
                  <a:schemeClr val="tx1"/>
                </a:solidFill>
              </a:rPr>
              <a:t>전자 반도체 사업장 </a:t>
            </a:r>
            <a:r>
              <a:rPr lang="en-US" altLang="ko-KR" sz="1050" dirty="0">
                <a:solidFill>
                  <a:schemeClr val="tx1"/>
                </a:solidFill>
              </a:rPr>
              <a:t>CCTV </a:t>
            </a:r>
            <a:r>
              <a:rPr lang="ko-KR" altLang="en-US" sz="1050" dirty="0">
                <a:solidFill>
                  <a:schemeClr val="tx1"/>
                </a:solidFill>
              </a:rPr>
              <a:t>반출 동영상에 대한 </a:t>
            </a:r>
            <a:r>
              <a:rPr lang="ko-KR" altLang="en-US" sz="1050" dirty="0" err="1">
                <a:solidFill>
                  <a:schemeClr val="tx1"/>
                </a:solidFill>
              </a:rPr>
              <a:t>보안패키징</a:t>
            </a:r>
            <a:r>
              <a:rPr lang="ko-KR" altLang="en-US" sz="1050" dirty="0">
                <a:solidFill>
                  <a:schemeClr val="tx1"/>
                </a:solidFill>
              </a:rPr>
              <a:t> 솔루션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57" y="2038047"/>
            <a:ext cx="4071967" cy="16880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dist="762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80000" rtlCol="0" anchor="t"/>
          <a:lstStyle/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IPTV </a:t>
            </a:r>
            <a:r>
              <a:rPr lang="ko-KR" altLang="en-US" sz="1050" b="1" dirty="0">
                <a:solidFill>
                  <a:srgbClr val="FF0000"/>
                </a:solidFill>
              </a:rPr>
              <a:t>서비스에 적용된 </a:t>
            </a:r>
            <a:r>
              <a:rPr lang="en-US" altLang="ko-KR" sz="1050" b="1" dirty="0">
                <a:solidFill>
                  <a:srgbClr val="FF0000"/>
                </a:solidFill>
              </a:rPr>
              <a:t>DRM </a:t>
            </a:r>
            <a:r>
              <a:rPr lang="ko-KR" altLang="en-US" sz="1050" b="1" dirty="0">
                <a:solidFill>
                  <a:srgbClr val="FF0000"/>
                </a:solidFill>
              </a:rPr>
              <a:t>기술을 적용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17</a:t>
            </a:r>
            <a:r>
              <a:rPr lang="ko-KR" altLang="en-US" sz="1050" b="1" dirty="0">
                <a:solidFill>
                  <a:srgbClr val="FF0000"/>
                </a:solidFill>
              </a:rPr>
              <a:t>년간 동영상 보안 기술력과 노하우 보유</a:t>
            </a:r>
            <a:r>
              <a:rPr lang="en-US" altLang="ko-KR" sz="1050" dirty="0">
                <a:solidFill>
                  <a:schemeClr val="tx1"/>
                </a:solidFill>
              </a:rPr>
              <a:t> : IPTV 3</a:t>
            </a:r>
            <a:r>
              <a:rPr lang="ko-KR" altLang="en-US" sz="1050" dirty="0">
                <a:solidFill>
                  <a:schemeClr val="tx1"/>
                </a:solidFill>
              </a:rPr>
              <a:t>사에 동영상 </a:t>
            </a:r>
            <a:r>
              <a:rPr lang="ko-KR" altLang="en-US" sz="1050" dirty="0" err="1">
                <a:solidFill>
                  <a:schemeClr val="tx1"/>
                </a:solidFill>
              </a:rPr>
              <a:t>보안사업</a:t>
            </a:r>
            <a:r>
              <a:rPr lang="ko-KR" altLang="en-US" sz="1050" dirty="0">
                <a:solidFill>
                  <a:schemeClr val="tx1"/>
                </a:solidFill>
              </a:rPr>
              <a:t> 진행 </a:t>
            </a:r>
            <a:r>
              <a:rPr lang="en-US" altLang="ko-KR" sz="1050" dirty="0">
                <a:solidFill>
                  <a:schemeClr val="tx1"/>
                </a:solidFill>
              </a:rPr>
              <a:t>, </a:t>
            </a:r>
            <a:r>
              <a:rPr lang="ko-KR" altLang="en-US" sz="1050" dirty="0">
                <a:solidFill>
                  <a:schemeClr val="tx1"/>
                </a:solidFill>
              </a:rPr>
              <a:t>할리우드 </a:t>
            </a:r>
            <a:r>
              <a:rPr lang="en-US" altLang="ko-KR" sz="1050" dirty="0">
                <a:solidFill>
                  <a:schemeClr val="tx1"/>
                </a:solidFill>
              </a:rPr>
              <a:t>CP </a:t>
            </a:r>
            <a:r>
              <a:rPr lang="ko-KR" altLang="en-US" sz="1050" dirty="0">
                <a:solidFill>
                  <a:schemeClr val="tx1"/>
                </a:solidFill>
              </a:rPr>
              <a:t>보안 인증</a:t>
            </a:r>
            <a:endParaRPr lang="en-US" altLang="ko-KR" sz="1050" dirty="0">
              <a:solidFill>
                <a:srgbClr val="FF0000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영상 및 정지화상 파일에 자체개발 암호화 모듈 탑재 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정상적인 라이선스가 없을 경우 사용 불가 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전용 플레이어에서만 재생 가능 </a:t>
            </a:r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 rot="5400000">
            <a:off x="2125248" y="-84681"/>
            <a:ext cx="535786" cy="3781112"/>
          </a:xfrm>
          <a:prstGeom prst="chevron">
            <a:avLst>
              <a:gd name="adj" fmla="val 14445"/>
            </a:avLst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b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</a:rPr>
              <a:t>최상의 </a:t>
            </a:r>
            <a:r>
              <a:rPr lang="en-US" altLang="ko-KR" sz="1400" b="1" dirty="0">
                <a:solidFill>
                  <a:schemeClr val="bg1"/>
                </a:solidFill>
              </a:rPr>
              <a:t>DRM </a:t>
            </a:r>
            <a:endParaRPr lang="ko-KR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57157" y="3855523"/>
            <a:ext cx="4071967" cy="2146955"/>
            <a:chOff x="315588" y="4077073"/>
            <a:chExt cx="4184973" cy="2146955"/>
          </a:xfrm>
        </p:grpSpPr>
        <p:sp>
          <p:nvSpPr>
            <p:cNvPr id="9" name="직사각형 8"/>
            <p:cNvSpPr/>
            <p:nvPr/>
          </p:nvSpPr>
          <p:spPr>
            <a:xfrm>
              <a:off x="315588" y="4577139"/>
              <a:ext cx="4184973" cy="16468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76200" dir="27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80000" rIns="180000" rtlCol="0" anchor="t"/>
            <a:lstStyle/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b="1" dirty="0" err="1">
                  <a:solidFill>
                    <a:srgbClr val="FF0000"/>
                  </a:solidFill>
                </a:rPr>
                <a:t>딥러닝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기반의 알고리즘을 이용한 검출</a:t>
              </a:r>
              <a:endParaRPr lang="en-US" altLang="ko-KR" sz="1050" b="1" dirty="0">
                <a:solidFill>
                  <a:srgbClr val="FF0000"/>
                </a:solidFill>
              </a:endParaRP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dirty="0">
                  <a:solidFill>
                    <a:schemeClr val="tx1"/>
                  </a:solidFill>
                </a:rPr>
                <a:t>데이터 축적에 따른 성능 향상</a:t>
              </a:r>
              <a:endParaRPr lang="en-US" altLang="ko-KR" sz="1050" dirty="0">
                <a:solidFill>
                  <a:schemeClr val="tx1"/>
                </a:solidFill>
              </a:endParaRP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b="1" dirty="0">
                  <a:solidFill>
                    <a:srgbClr val="FF0000"/>
                  </a:solidFill>
                </a:rPr>
                <a:t>자동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마스킹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검출율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90%</a:t>
              </a: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dirty="0">
                  <a:solidFill>
                    <a:schemeClr val="tx1"/>
                  </a:solidFill>
                </a:rPr>
                <a:t>연속된 영상정보 프레임에서 마스킹이 필요한 객체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자동 추적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(Object Tracking)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을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통한 일괄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마스킹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(Batch Masking) </a:t>
              </a: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dirty="0">
                  <a:solidFill>
                    <a:schemeClr val="tx1"/>
                  </a:solidFill>
                </a:rPr>
                <a:t>실시간 </a:t>
              </a:r>
              <a:r>
                <a:rPr lang="ko-KR" altLang="en-US" sz="1050" dirty="0" err="1">
                  <a:solidFill>
                    <a:schemeClr val="tx1"/>
                  </a:solidFill>
                </a:rPr>
                <a:t>영상객체</a:t>
              </a:r>
              <a:r>
                <a:rPr lang="ko-KR" altLang="en-US" sz="1050" dirty="0">
                  <a:solidFill>
                    <a:schemeClr val="tx1"/>
                  </a:solidFill>
                </a:rPr>
                <a:t> 인식을 통한 </a:t>
              </a:r>
              <a:r>
                <a:rPr lang="ko-KR" altLang="en-US" sz="1050" dirty="0" err="1">
                  <a:solidFill>
                    <a:schemeClr val="tx1"/>
                  </a:solidFill>
                </a:rPr>
                <a:t>마스킹</a:t>
              </a:r>
              <a:endParaRPr lang="en-US" altLang="ko-KR" sz="1050" dirty="0">
                <a:solidFill>
                  <a:schemeClr val="tx1"/>
                </a:solidFill>
              </a:endParaRPr>
            </a:p>
            <a:p>
              <a:pPr marL="108000" indent="-108000" algn="just">
                <a:lnSpc>
                  <a:spcPct val="11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ko-KR" altLang="en-US" sz="1050" b="1" dirty="0">
                  <a:solidFill>
                    <a:srgbClr val="FF0000"/>
                  </a:solidFill>
                </a:rPr>
                <a:t>전신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 /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얼굴 </a:t>
              </a:r>
              <a:r>
                <a:rPr lang="en-US" altLang="ko-KR" sz="1050" b="1" dirty="0">
                  <a:solidFill>
                    <a:srgbClr val="FF0000"/>
                  </a:solidFill>
                </a:rPr>
                <a:t>/ 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자동차 번호판 </a:t>
              </a:r>
              <a:r>
                <a:rPr lang="ko-KR" altLang="en-US" sz="1050" b="1" dirty="0" err="1">
                  <a:solidFill>
                    <a:srgbClr val="FF0000"/>
                  </a:solidFill>
                </a:rPr>
                <a:t>마스킹</a:t>
              </a:r>
              <a:r>
                <a:rPr lang="ko-KR" altLang="en-US" sz="105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050" dirty="0">
                  <a:solidFill>
                    <a:schemeClr val="tx1"/>
                  </a:solidFill>
                </a:rPr>
                <a:t>기능 제공</a:t>
              </a:r>
              <a:endParaRPr lang="en-US" altLang="ko-KR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갈매기형 수장 9"/>
            <p:cNvSpPr/>
            <p:nvPr/>
          </p:nvSpPr>
          <p:spPr>
            <a:xfrm rot="5400000">
              <a:off x="2140183" y="2401944"/>
              <a:ext cx="535788" cy="3886046"/>
            </a:xfrm>
            <a:prstGeom prst="chevron">
              <a:avLst>
                <a:gd name="adj" fmla="val 14445"/>
              </a:avLst>
            </a:prstGeom>
            <a:solidFill>
              <a:srgbClr val="4A75C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bIns="36000" rtlCol="0" anchor="ctr"/>
            <a:lstStyle/>
            <a:p>
              <a:pPr algn="ctr"/>
              <a:r>
                <a:rPr lang="ko-KR" altLang="en-US" sz="1400" b="1" dirty="0" err="1">
                  <a:solidFill>
                    <a:schemeClr val="bg1"/>
                  </a:solidFill>
                </a:rPr>
                <a:t>마스킹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</a:t>
              </a:r>
              <a:r>
                <a:rPr lang="ko-KR" altLang="en-US" sz="1400" b="1" dirty="0" err="1">
                  <a:solidFill>
                    <a:schemeClr val="bg1"/>
                  </a:solidFill>
                </a:rPr>
                <a:t>검출율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90%</a:t>
              </a:r>
              <a:endParaRPr lang="ko-KR" altLang="ko-K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627037" y="2038044"/>
            <a:ext cx="4071967" cy="17041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dist="762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80000" rtlCol="0" anchor="t"/>
          <a:lstStyle/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1050" dirty="0">
                <a:solidFill>
                  <a:schemeClr val="tx1"/>
                </a:solidFill>
              </a:rPr>
              <a:t>USB </a:t>
            </a:r>
            <a:r>
              <a:rPr lang="ko-KR" altLang="en-US" sz="1050" dirty="0">
                <a:solidFill>
                  <a:schemeClr val="tx1"/>
                </a:solidFill>
              </a:rPr>
              <a:t>동글 형태의 </a:t>
            </a:r>
            <a:r>
              <a:rPr lang="en-US" altLang="ko-KR" sz="1050" b="1" dirty="0">
                <a:solidFill>
                  <a:srgbClr val="FF0000"/>
                </a:solidFill>
              </a:rPr>
              <a:t>H/W </a:t>
            </a:r>
            <a:r>
              <a:rPr lang="ko-KR" altLang="en-US" sz="1050" b="1" dirty="0">
                <a:solidFill>
                  <a:srgbClr val="FF0000"/>
                </a:solidFill>
              </a:rPr>
              <a:t>보안 모듈 적용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</a:rPr>
              <a:t>마스킹</a:t>
            </a:r>
            <a:r>
              <a:rPr lang="ko-KR" altLang="en-US" sz="1050" dirty="0">
                <a:solidFill>
                  <a:schemeClr val="tx1"/>
                </a:solidFill>
              </a:rPr>
              <a:t> 동영상 </a:t>
            </a:r>
            <a:r>
              <a:rPr lang="ko-KR" altLang="en-US" sz="1050" b="1" dirty="0">
                <a:solidFill>
                  <a:srgbClr val="FF0000"/>
                </a:solidFill>
              </a:rPr>
              <a:t>전용 플레이어</a:t>
            </a:r>
            <a:r>
              <a:rPr lang="ko-KR" altLang="en-US" sz="1050" b="1" dirty="0">
                <a:solidFill>
                  <a:schemeClr val="tx1"/>
                </a:solidFill>
              </a:rPr>
              <a:t> </a:t>
            </a:r>
            <a:r>
              <a:rPr lang="ko-KR" altLang="en-US" sz="1050" dirty="0">
                <a:solidFill>
                  <a:schemeClr val="tx1"/>
                </a:solidFill>
              </a:rPr>
              <a:t>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마스킹 동영상에 대한 </a:t>
            </a:r>
            <a:r>
              <a:rPr lang="ko-KR" altLang="en-US" sz="1050" b="1" dirty="0">
                <a:solidFill>
                  <a:srgbClr val="FF0000"/>
                </a:solidFill>
              </a:rPr>
              <a:t>워터마크 </a:t>
            </a:r>
            <a:r>
              <a:rPr lang="ko-KR" altLang="en-US" sz="1050" dirty="0">
                <a:solidFill>
                  <a:schemeClr val="tx1"/>
                </a:solidFill>
              </a:rPr>
              <a:t>기술 적용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전용 플레이어에 대한 </a:t>
            </a:r>
            <a:r>
              <a:rPr lang="ko-KR" altLang="en-US" sz="1050" b="1" dirty="0">
                <a:solidFill>
                  <a:srgbClr val="FF0000"/>
                </a:solidFill>
              </a:rPr>
              <a:t>캡처 방지</a:t>
            </a:r>
            <a:r>
              <a:rPr lang="ko-KR" altLang="en-US" sz="1050" dirty="0">
                <a:solidFill>
                  <a:schemeClr val="tx1"/>
                </a:solidFill>
              </a:rPr>
              <a:t> 구현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</a:rPr>
              <a:t>마스킹</a:t>
            </a:r>
            <a:r>
              <a:rPr lang="ko-KR" altLang="en-US" sz="1050" dirty="0">
                <a:solidFill>
                  <a:schemeClr val="tx1"/>
                </a:solidFill>
              </a:rPr>
              <a:t> 동영상에 대한 재생 열람 </a:t>
            </a:r>
            <a:r>
              <a:rPr lang="ko-KR" altLang="en-US" sz="1050" b="1" dirty="0">
                <a:solidFill>
                  <a:srgbClr val="FF0000"/>
                </a:solidFill>
              </a:rPr>
              <a:t>횟수 및 기간 제한</a:t>
            </a:r>
            <a:endParaRPr lang="en-US" altLang="ko-KR" sz="1050" b="1" dirty="0">
              <a:solidFill>
                <a:srgbClr val="FF0000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</a:rPr>
              <a:t>전용 플레이어 재생 비밀번호 제공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marL="108000" indent="-10800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</a:rPr>
              <a:t>마스킹</a:t>
            </a:r>
            <a:r>
              <a:rPr lang="ko-KR" altLang="en-US" sz="1050" dirty="0">
                <a:solidFill>
                  <a:schemeClr val="tx1"/>
                </a:solidFill>
              </a:rPr>
              <a:t> 동영상 </a:t>
            </a:r>
            <a:r>
              <a:rPr lang="en-US" altLang="ko-KR" sz="1050" dirty="0">
                <a:solidFill>
                  <a:schemeClr val="tx1"/>
                </a:solidFill>
              </a:rPr>
              <a:t>USB </a:t>
            </a:r>
            <a:r>
              <a:rPr lang="ko-KR" altLang="en-US" sz="1050" dirty="0" err="1">
                <a:solidFill>
                  <a:schemeClr val="tx1"/>
                </a:solidFill>
              </a:rPr>
              <a:t>반출시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</a:rPr>
              <a:t>USB </a:t>
            </a:r>
            <a:r>
              <a:rPr lang="ko-KR" altLang="en-US" sz="1050" b="1" dirty="0">
                <a:solidFill>
                  <a:srgbClr val="FF0000"/>
                </a:solidFill>
              </a:rPr>
              <a:t>복제 방지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 rot="5400000">
            <a:off x="6395130" y="-84681"/>
            <a:ext cx="535786" cy="3781112"/>
          </a:xfrm>
          <a:prstGeom prst="chevron">
            <a:avLst>
              <a:gd name="adj" fmla="val 14445"/>
            </a:avLst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b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</a:rPr>
              <a:t>강력한 보안 알고리즘</a:t>
            </a:r>
            <a:endParaRPr lang="ko-KR" altLang="ko-KR" sz="1400" b="1" dirty="0">
              <a:solidFill>
                <a:schemeClr val="bg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 rot="5400000">
            <a:off x="6393892" y="2247773"/>
            <a:ext cx="535787" cy="3783586"/>
          </a:xfrm>
          <a:prstGeom prst="chevron">
            <a:avLst>
              <a:gd name="adj" fmla="val 14445"/>
            </a:avLst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bIns="36000"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Reference</a:t>
            </a:r>
            <a:endParaRPr lang="ko-KR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4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CCTV</a:t>
            </a:r>
            <a:r>
              <a:rPr lang="ko-KR" altLang="en-US" dirty="0"/>
              <a:t> </a:t>
            </a:r>
            <a:r>
              <a:rPr lang="ko-KR" altLang="en-US" dirty="0" err="1"/>
              <a:t>영상반출</a:t>
            </a:r>
            <a:r>
              <a:rPr lang="ko-KR" altLang="en-US" dirty="0"/>
              <a:t> 솔루션</a:t>
            </a:r>
            <a:r>
              <a:rPr lang="en-US" altLang="ko-KR" dirty="0"/>
              <a:t> </a:t>
            </a:r>
            <a:r>
              <a:rPr lang="ko-KR" altLang="en-US" dirty="0"/>
              <a:t>경쟁사 비교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523220"/>
          </a:xfrm>
        </p:spPr>
        <p:txBody>
          <a:bodyPr/>
          <a:lstStyle/>
          <a:p>
            <a:pPr lvl="1"/>
            <a:r>
              <a:rPr lang="ko-KR" altLang="en-US" dirty="0"/>
              <a:t>코어트러스트는 시장 최고의 품질로 인정 받는 </a:t>
            </a:r>
            <a:r>
              <a:rPr lang="en-US" altLang="ko-KR" dirty="0"/>
              <a:t>DRM </a:t>
            </a:r>
            <a:r>
              <a:rPr lang="ko-KR" altLang="en-US" dirty="0"/>
              <a:t>및 </a:t>
            </a:r>
            <a:r>
              <a:rPr lang="en-US" altLang="ko-KR" dirty="0"/>
              <a:t>Watermarking </a:t>
            </a:r>
            <a:r>
              <a:rPr lang="ko-KR" altLang="en-US" dirty="0"/>
              <a:t>원천 기술을 바탕으로 </a:t>
            </a:r>
            <a:r>
              <a:rPr lang="en-US" altLang="ko-KR" dirty="0"/>
              <a:t>CCTV </a:t>
            </a:r>
            <a:r>
              <a:rPr lang="ko-KR" altLang="en-US" dirty="0"/>
              <a:t>영상보안 반출솔루션을 독자 개발하여 개인영상 정보를 보호하는 최적의 보안솔루션을 제공합니다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71951"/>
              </p:ext>
            </p:extLst>
          </p:nvPr>
        </p:nvGraphicFramePr>
        <p:xfrm>
          <a:off x="395536" y="1556792"/>
          <a:ext cx="8280920" cy="4603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31482888"/>
                    </a:ext>
                  </a:extLst>
                </a:gridCol>
                <a:gridCol w="2688298">
                  <a:extLst>
                    <a:ext uri="{9D8B030D-6E8A-4147-A177-3AD203B41FA5}">
                      <a16:colId xmlns:a16="http://schemas.microsoft.com/office/drawing/2014/main" val="1684530991"/>
                    </a:ext>
                  </a:extLst>
                </a:gridCol>
                <a:gridCol w="1971648">
                  <a:extLst>
                    <a:ext uri="{9D8B030D-6E8A-4147-A177-3AD203B41FA5}">
                      <a16:colId xmlns:a16="http://schemas.microsoft.com/office/drawing/2014/main" val="1779233974"/>
                    </a:ext>
                  </a:extLst>
                </a:gridCol>
                <a:gridCol w="1892782">
                  <a:extLst>
                    <a:ext uri="{9D8B030D-6E8A-4147-A177-3AD203B41FA5}">
                      <a16:colId xmlns:a16="http://schemas.microsoft.com/office/drawing/2014/main" val="1229952319"/>
                    </a:ext>
                  </a:extLst>
                </a:gridCol>
              </a:tblGrid>
              <a:tr h="5862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lt"/>
                        </a:rPr>
                        <a:t>항 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err="1">
                          <a:latin typeface="+mj-lt"/>
                        </a:rPr>
                        <a:t>CoreTrust</a:t>
                      </a:r>
                      <a:endParaRPr lang="en-US" altLang="ko-KR" sz="1200" dirty="0">
                        <a:latin typeface="+mj-lt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+mj-lt"/>
                        </a:rPr>
                        <a:t>(</a:t>
                      </a:r>
                      <a:r>
                        <a:rPr lang="en-US" altLang="ko-KR" sz="1200" dirty="0" err="1">
                          <a:latin typeface="+mj-lt"/>
                        </a:rPr>
                        <a:t>PrivKeeper</a:t>
                      </a:r>
                      <a:r>
                        <a:rPr lang="en-US" altLang="ko-KR" sz="1200" dirty="0">
                          <a:latin typeface="+mj-lt"/>
                        </a:rPr>
                        <a:t> X)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+mj-lt"/>
                        </a:rPr>
                        <a:t>M </a:t>
                      </a:r>
                      <a:r>
                        <a:rPr lang="ko-KR" altLang="en-US" sz="1200" dirty="0">
                          <a:latin typeface="+mj-lt"/>
                        </a:rPr>
                        <a:t>社</a:t>
                      </a:r>
                      <a:endParaRPr lang="en-US" altLang="ko-K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+mj-lt"/>
                        </a:rPr>
                        <a:t>W </a:t>
                      </a:r>
                      <a:r>
                        <a:rPr lang="ko-KR" altLang="en-US" sz="1200" dirty="0">
                          <a:latin typeface="+mj-lt"/>
                        </a:rPr>
                        <a:t>社</a:t>
                      </a:r>
                      <a:endParaRPr lang="en-US" altLang="ko-KR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619191"/>
                  </a:ext>
                </a:extLst>
              </a:tr>
              <a:tr h="6205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j-lt"/>
                        </a:rPr>
                        <a:t>영상파일</a:t>
                      </a:r>
                      <a:r>
                        <a:rPr lang="ko-KR" altLang="en-US" sz="1200" dirty="0">
                          <a:latin typeface="+mj-lt"/>
                        </a:rPr>
                        <a:t> 암호화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원천기술 보유</a:t>
                      </a:r>
                      <a:endParaRPr lang="en-US" altLang="ko-KR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(Telco </a:t>
                      </a:r>
                      <a:r>
                        <a:rPr lang="ko-KR" altLang="en-US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社 </a:t>
                      </a:r>
                      <a:endParaRPr lang="en-US" altLang="ko-KR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컨텐츠 </a:t>
                      </a:r>
                      <a:r>
                        <a:rPr lang="en-US" altLang="ko-KR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DRM </a:t>
                      </a:r>
                      <a:r>
                        <a:rPr lang="ko-KR" altLang="en-US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제공</a:t>
                      </a:r>
                      <a:r>
                        <a:rPr lang="en-US" altLang="ko-KR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암호화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보안레벨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취약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505964"/>
                  </a:ext>
                </a:extLst>
              </a:tr>
              <a:tr h="6205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+mj-lt"/>
                        </a:rPr>
                        <a:t>Water</a:t>
                      </a:r>
                      <a:r>
                        <a:rPr lang="en-US" altLang="ko-KR" sz="1200" b="0" baseline="0" dirty="0">
                          <a:latin typeface="+mj-lt"/>
                        </a:rPr>
                        <a:t>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원천기술 보유</a:t>
                      </a:r>
                      <a:endParaRPr lang="en-US" altLang="ko-KR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(Telco</a:t>
                      </a:r>
                      <a:r>
                        <a:rPr lang="en-US" altLang="ko-KR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社 </a:t>
                      </a:r>
                      <a:endParaRPr lang="en-US" altLang="ko-KR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Watermark </a:t>
                      </a:r>
                      <a:r>
                        <a:rPr lang="ko-KR" altLang="en-US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제공</a:t>
                      </a:r>
                      <a:r>
                        <a:rPr lang="en-US" altLang="ko-KR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암호화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보안레벨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취약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888752"/>
                  </a:ext>
                </a:extLst>
              </a:tr>
              <a:tr h="4008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j-lt"/>
                        </a:rPr>
                        <a:t>Masking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제공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전신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,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얼굴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,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번호판 등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  <a:r>
                        <a:rPr lang="en-US" altLang="ko-KR" sz="1200" dirty="0">
                          <a:latin typeface="+mj-lt"/>
                        </a:rPr>
                        <a:t>(</a:t>
                      </a:r>
                      <a:r>
                        <a:rPr lang="ko-KR" altLang="en-US" sz="1200" dirty="0">
                          <a:latin typeface="+mj-lt"/>
                        </a:rPr>
                        <a:t>전신</a:t>
                      </a:r>
                      <a:r>
                        <a:rPr lang="en-US" altLang="ko-KR" sz="1200" dirty="0">
                          <a:latin typeface="+mj-lt"/>
                        </a:rPr>
                        <a:t>,</a:t>
                      </a:r>
                      <a:r>
                        <a:rPr lang="ko-KR" altLang="en-US" sz="1200" dirty="0">
                          <a:latin typeface="+mj-lt"/>
                        </a:rPr>
                        <a:t>얼굴</a:t>
                      </a:r>
                      <a:r>
                        <a:rPr lang="en-US" altLang="ko-KR" sz="1200" dirty="0">
                          <a:latin typeface="+mj-lt"/>
                        </a:rPr>
                        <a:t>,</a:t>
                      </a:r>
                      <a:r>
                        <a:rPr lang="ko-KR" altLang="en-US" sz="1200" dirty="0">
                          <a:latin typeface="+mj-lt"/>
                        </a:rPr>
                        <a:t>번호판</a:t>
                      </a:r>
                      <a:r>
                        <a:rPr lang="en-US" altLang="ko-KR" sz="1200" dirty="0">
                          <a:latin typeface="+mj-lt"/>
                        </a:rPr>
                        <a:t>)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  <a:r>
                        <a:rPr lang="en-US" altLang="ko-KR" sz="1200" dirty="0">
                          <a:latin typeface="+mj-lt"/>
                        </a:rPr>
                        <a:t>(</a:t>
                      </a:r>
                      <a:r>
                        <a:rPr lang="ko-KR" altLang="en-US" sz="1200" dirty="0">
                          <a:latin typeface="+mj-lt"/>
                        </a:rPr>
                        <a:t>전신</a:t>
                      </a:r>
                      <a:r>
                        <a:rPr lang="en-US" altLang="ko-KR" sz="1200" dirty="0">
                          <a:latin typeface="+mj-lt"/>
                        </a:rPr>
                        <a:t>,</a:t>
                      </a:r>
                      <a:r>
                        <a:rPr lang="ko-KR" altLang="en-US" sz="1200" dirty="0">
                          <a:latin typeface="+mj-lt"/>
                        </a:rPr>
                        <a:t>얼굴</a:t>
                      </a:r>
                      <a:r>
                        <a:rPr lang="en-US" altLang="ko-KR" sz="1200" dirty="0">
                          <a:latin typeface="+mj-lt"/>
                        </a:rPr>
                        <a:t>)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521295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객체 검출율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90%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이상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j-lt"/>
                        </a:rPr>
                        <a:t>75%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j-lt"/>
                        </a:rPr>
                        <a:t>-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364127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물리적 </a:t>
                      </a:r>
                      <a:r>
                        <a:rPr lang="ko-KR" altLang="en-US" sz="1200" dirty="0" err="1">
                          <a:latin typeface="+mj-lt"/>
                        </a:rPr>
                        <a:t>키발급</a:t>
                      </a:r>
                      <a:r>
                        <a:rPr lang="ko-KR" altLang="en-US" sz="1200" dirty="0">
                          <a:latin typeface="+mj-lt"/>
                        </a:rPr>
                        <a:t> </a:t>
                      </a:r>
                      <a:endParaRPr lang="en-US" altLang="ko-KR" sz="1200" dirty="0"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보안 장치</a:t>
                      </a:r>
                      <a:endParaRPr lang="en-US" altLang="ko-KR" sz="1200" dirty="0"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+mj-lt"/>
                        </a:rPr>
                        <a:t>(</a:t>
                      </a:r>
                      <a:r>
                        <a:rPr lang="ko-KR" altLang="en-US" sz="1200" dirty="0">
                          <a:latin typeface="+mj-lt"/>
                        </a:rPr>
                        <a:t>동글 </a:t>
                      </a:r>
                      <a:r>
                        <a:rPr lang="en-US" altLang="ko-KR" sz="1200" dirty="0">
                          <a:latin typeface="+mj-lt"/>
                        </a:rPr>
                        <a:t>USB </a:t>
                      </a:r>
                      <a:r>
                        <a:rPr lang="ko-KR" altLang="en-US" sz="1200" dirty="0">
                          <a:latin typeface="+mj-lt"/>
                        </a:rPr>
                        <a:t>형태</a:t>
                      </a:r>
                      <a:r>
                        <a:rPr lang="en-US" altLang="ko-KR" sz="1200" dirty="0">
                          <a:latin typeface="+mj-lt"/>
                        </a:rPr>
                        <a:t>)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Hardware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타입 </a:t>
                      </a:r>
                      <a:endParaRPr lang="en-US" altLang="ko-K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물리적 보안 암호화 </a:t>
                      </a:r>
                      <a:endParaRPr lang="en-US" altLang="ko-K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모듈 제공</a:t>
                      </a:r>
                      <a:endParaRPr lang="en-US" altLang="ko-K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j-lt"/>
                        </a:rPr>
                        <a:t>미제공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j-lt"/>
                        </a:rPr>
                        <a:t>미제공</a:t>
                      </a:r>
                      <a:endParaRPr lang="en-US" altLang="ko-KR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931374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j-lt"/>
                        </a:rPr>
                        <a:t>캡쳐방지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  <a:endParaRPr lang="en-US" altLang="ko-K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465301"/>
                  </a:ext>
                </a:extLst>
              </a:tr>
              <a:tr h="339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영상 자동 폐기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  <a:endParaRPr lang="en-US" altLang="ko-K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제공</a:t>
                      </a:r>
                      <a:endParaRPr lang="en-US" altLang="ko-KR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829560"/>
                  </a:ext>
                </a:extLst>
              </a:tr>
              <a:tr h="4164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j-lt"/>
                        </a:rPr>
                        <a:t>검출 시간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실시간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영상재생기간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실시간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영상재생기간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실시간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영상재생기간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46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54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Appendix : </a:t>
            </a:r>
            <a:r>
              <a:rPr lang="en-US" altLang="ko-KR" sz="2800" dirty="0" err="1"/>
              <a:t>PrivKeeper</a:t>
            </a:r>
            <a:r>
              <a:rPr lang="en-US" altLang="ko-KR" sz="2800" dirty="0"/>
              <a:t> X </a:t>
            </a:r>
            <a:r>
              <a:rPr lang="ko-KR" altLang="en-US" sz="2800" dirty="0"/>
              <a:t>구성요소</a:t>
            </a: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1577118" y="3356992"/>
            <a:ext cx="637925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 (Video Authorization Server)</a:t>
            </a: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XVM (Export Video Management)</a:t>
            </a: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XVP (Export Video Player)</a:t>
            </a: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LKS (Local Key Server)</a:t>
            </a:r>
            <a:endParaRPr kumimoji="0" lang="en-US" altLang="ko-KR" sz="2200" b="1" i="0" u="none" strike="noStrike" kern="120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7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PrivKeeper</a:t>
            </a:r>
            <a:r>
              <a:rPr lang="en-US" altLang="ko-KR" dirty="0"/>
              <a:t> X </a:t>
            </a:r>
            <a:r>
              <a:rPr lang="ko-KR" altLang="en-US" dirty="0"/>
              <a:t>제품 구성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832489"/>
          </a:xfrm>
        </p:spPr>
        <p:txBody>
          <a:bodyPr/>
          <a:lstStyle/>
          <a:p>
            <a:r>
              <a:rPr lang="ko-KR" altLang="en-US" dirty="0"/>
              <a:t>제공 기능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ko-KR" dirty="0" err="1"/>
              <a:t>프리브키퍼</a:t>
            </a:r>
            <a:r>
              <a:rPr lang="en-US" altLang="ko-KR" dirty="0"/>
              <a:t> X (</a:t>
            </a:r>
            <a:r>
              <a:rPr lang="en-US" altLang="ko-KR" dirty="0" err="1"/>
              <a:t>PrivKeeper</a:t>
            </a:r>
            <a:r>
              <a:rPr lang="en-US" altLang="ko-KR" dirty="0"/>
              <a:t> X)</a:t>
            </a:r>
            <a:r>
              <a:rPr lang="ko-KR" altLang="ko-KR" dirty="0"/>
              <a:t>는 개인정보보호 및 </a:t>
            </a:r>
            <a:r>
              <a:rPr lang="ko-KR" altLang="ko-KR" dirty="0" err="1"/>
              <a:t>영상보안</a:t>
            </a:r>
            <a:r>
              <a:rPr lang="ko-KR" altLang="ko-KR" dirty="0"/>
              <a:t> 관련법에서 정한 규정을 만족할 수 있도록</a:t>
            </a:r>
            <a:r>
              <a:rPr lang="en-US" altLang="ko-KR" dirty="0"/>
              <a:t> CCTV </a:t>
            </a:r>
            <a:r>
              <a:rPr lang="ko-KR" altLang="ko-KR" dirty="0" err="1"/>
              <a:t>반출관리</a:t>
            </a:r>
            <a:r>
              <a:rPr lang="ko-KR" altLang="ko-KR" dirty="0"/>
              <a:t> 프로세스를 확립하고 </a:t>
            </a:r>
            <a:r>
              <a:rPr lang="ko-KR" altLang="ko-KR" dirty="0" err="1"/>
              <a:t>자동마스킹</a:t>
            </a:r>
            <a:r>
              <a:rPr lang="en-US" altLang="ko-KR" dirty="0"/>
              <a:t>/</a:t>
            </a:r>
            <a:r>
              <a:rPr lang="ko-KR" altLang="ko-KR" dirty="0" err="1"/>
              <a:t>영상암호화</a:t>
            </a:r>
            <a:r>
              <a:rPr lang="en-US" altLang="ko-KR" dirty="0"/>
              <a:t>/</a:t>
            </a:r>
            <a:r>
              <a:rPr lang="ko-KR" altLang="ko-KR" dirty="0" err="1"/>
              <a:t>포렌</a:t>
            </a:r>
            <a:r>
              <a:rPr lang="ko-KR" altLang="en-US" dirty="0" err="1"/>
              <a:t>식</a:t>
            </a:r>
            <a:r>
              <a:rPr lang="ko-KR" altLang="en-US" dirty="0"/>
              <a:t> </a:t>
            </a:r>
            <a:r>
              <a:rPr lang="ko-KR" altLang="ko-KR" dirty="0"/>
              <a:t>워터마크 등의 보안기능을 제공하는 제품입니다</a:t>
            </a:r>
            <a:r>
              <a:rPr lang="en-US" altLang="ko-KR" dirty="0"/>
              <a:t>.</a:t>
            </a:r>
          </a:p>
          <a:p>
            <a:pPr marL="180000" lvl="0" indent="-180000">
              <a:lnSpc>
                <a:spcPct val="114000"/>
              </a:lnSpc>
              <a:spcAft>
                <a:spcPts val="300"/>
              </a:spcAft>
              <a:buClr>
                <a:srgbClr val="14366E"/>
              </a:buClr>
              <a:buFont typeface="Arial" panose="020B0604020202020204" pitchFamily="34" charset="0"/>
              <a:buChar char="•"/>
            </a:pPr>
            <a:r>
              <a:rPr lang="ko-KR" altLang="en-US" sz="1200" dirty="0"/>
              <a:t>개인정보 반출 및 </a:t>
            </a:r>
            <a:r>
              <a:rPr lang="ko-KR" altLang="en-US" sz="1200" dirty="0" err="1"/>
              <a:t>이용내역</a:t>
            </a:r>
            <a:r>
              <a:rPr lang="ko-KR" altLang="en-US" sz="1200" dirty="0"/>
              <a:t> 관리</a:t>
            </a:r>
            <a:endParaRPr lang="en-US" altLang="ko-KR" dirty="0"/>
          </a:p>
        </p:txBody>
      </p:sp>
      <p:sp>
        <p:nvSpPr>
          <p:cNvPr id="12" name="덧셈 기호 11"/>
          <p:cNvSpPr/>
          <p:nvPr/>
        </p:nvSpPr>
        <p:spPr>
          <a:xfrm>
            <a:off x="2209300" y="5247030"/>
            <a:ext cx="357504" cy="358806"/>
          </a:xfrm>
          <a:prstGeom prst="mathPlus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6" name="덧셈 기호 15"/>
          <p:cNvSpPr/>
          <p:nvPr/>
        </p:nvSpPr>
        <p:spPr>
          <a:xfrm>
            <a:off x="4348342" y="5247030"/>
            <a:ext cx="357504" cy="358806"/>
          </a:xfrm>
          <a:prstGeom prst="mathPlus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17" name="덧셈 기호 16"/>
          <p:cNvSpPr/>
          <p:nvPr/>
        </p:nvSpPr>
        <p:spPr>
          <a:xfrm>
            <a:off x="6487385" y="5247030"/>
            <a:ext cx="357504" cy="358806"/>
          </a:xfrm>
          <a:prstGeom prst="mathPlus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0" name="텍스트 개체 틀 23"/>
          <p:cNvSpPr txBox="1">
            <a:spLocks/>
          </p:cNvSpPr>
          <p:nvPr/>
        </p:nvSpPr>
        <p:spPr>
          <a:xfrm>
            <a:off x="196359" y="2970477"/>
            <a:ext cx="8739554" cy="4585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lang="ko-KR" altLang="en-US" sz="2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ko-KR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 lang="ko-KR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  <a:def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구성 요소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4074" y="2318449"/>
            <a:ext cx="361228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/>
              <a:t>딥러닝</a:t>
            </a:r>
            <a:r>
              <a:rPr lang="ko-KR" altLang="en-US" sz="1200" b="1" dirty="0"/>
              <a:t> 기술에 기반한 영상 </a:t>
            </a:r>
            <a:r>
              <a:rPr lang="ko-KR" altLang="en-US" sz="1200" b="1" dirty="0" err="1"/>
              <a:t>마스킹</a:t>
            </a:r>
            <a:r>
              <a:rPr lang="ko-KR" altLang="en-US" sz="1200" b="1" dirty="0"/>
              <a:t> 기능 제공</a:t>
            </a:r>
            <a:endParaRPr lang="en-US" altLang="ko-KR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21570" y="2358660"/>
            <a:ext cx="2953807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14000"/>
              </a:lnSpc>
              <a:spcAft>
                <a:spcPts val="300"/>
              </a:spcAft>
              <a:buClr>
                <a:srgbClr val="14366E"/>
              </a:buClr>
              <a:buFont typeface="Arial" panose="020B0604020202020204" pitchFamily="34" charset="0"/>
              <a:buChar char="•"/>
            </a:pPr>
            <a:r>
              <a:rPr lang="ko-KR" altLang="en-US" sz="1200" b="1" dirty="0" err="1"/>
              <a:t>영상반출</a:t>
            </a:r>
            <a:r>
              <a:rPr lang="ko-KR" altLang="en-US" sz="1200" b="1" dirty="0"/>
              <a:t> 추적을 위한 워터마크 적용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0298" y="3433518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XVM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(Export Video Mgt.)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영상 </a:t>
            </a:r>
            <a:r>
              <a:rPr lang="ko-KR" altLang="en-US" sz="1200" dirty="0" err="1"/>
              <a:t>마스킹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영상 암호화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Watermarking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3438" y="3429000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LKS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(Local Key Sever)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보안</a:t>
            </a:r>
            <a:r>
              <a:rPr lang="en-US" altLang="ko-KR" sz="1200" dirty="0"/>
              <a:t>Key </a:t>
            </a:r>
            <a:r>
              <a:rPr lang="ko-KR" altLang="en-US" sz="1200" dirty="0"/>
              <a:t>발급 및 저장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보안 </a:t>
            </a:r>
            <a:r>
              <a:rPr lang="en-US" altLang="ko-KR" sz="1200" dirty="0"/>
              <a:t>USB </a:t>
            </a:r>
            <a:r>
              <a:rPr lang="ko-KR" altLang="en-US" sz="1200" dirty="0"/>
              <a:t>타입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라이선스 </a:t>
            </a:r>
            <a:r>
              <a:rPr lang="en-US" altLang="ko-KR" sz="1200" dirty="0"/>
              <a:t>Key </a:t>
            </a:r>
            <a:r>
              <a:rPr lang="ko-KR" altLang="en-US" sz="1200" dirty="0"/>
              <a:t>관리</a:t>
            </a:r>
            <a:endParaRPr lang="en-US" altLang="ko-KR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643702" y="3433518"/>
            <a:ext cx="1888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XVP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(Export Video Player)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암호화 파일 재생기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비밀번호 로그인 기능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화면 </a:t>
            </a:r>
            <a:r>
              <a:rPr lang="ko-KR" altLang="en-US" sz="1200" dirty="0" err="1"/>
              <a:t>캡쳐방지</a:t>
            </a:r>
            <a:endParaRPr lang="en-US" altLang="ko-KR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2910" y="343351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VAS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</a:t>
            </a:r>
            <a:r>
              <a:rPr lang="ko-KR" altLang="en-US" sz="1200" b="1" dirty="0"/>
              <a:t>통합관리 서버</a:t>
            </a:r>
            <a:r>
              <a:rPr lang="en-US" altLang="ko-KR" sz="1200" b="1" dirty="0"/>
              <a:t>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반출신청</a:t>
            </a:r>
            <a:r>
              <a:rPr lang="ko-KR" altLang="en-US" sz="1200" dirty="0"/>
              <a:t> 이력관리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사용자관리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반출이력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통계제공</a:t>
            </a:r>
            <a:endParaRPr lang="en-US" altLang="ko-KR" sz="1200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35594" y="5115836"/>
            <a:ext cx="1000132" cy="7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1628" y="5115836"/>
            <a:ext cx="409975" cy="7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57507" y="5116839"/>
            <a:ext cx="1000132" cy="7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8465" y="5116839"/>
            <a:ext cx="1000132" cy="7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93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VAS</a:t>
            </a:r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>
          <a:xfrm>
            <a:off x="6791348" y="6450092"/>
            <a:ext cx="2133600" cy="292079"/>
          </a:xfrm>
        </p:spPr>
        <p:txBody>
          <a:bodyPr/>
          <a:lstStyle/>
          <a:p>
            <a:fld id="{5EC18564-9E3B-4079-BC47-CB7C3FA7511A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938719"/>
          </a:xfrm>
        </p:spPr>
        <p:txBody>
          <a:bodyPr/>
          <a:lstStyle/>
          <a:p>
            <a:r>
              <a:rPr lang="ko-KR" altLang="en-US" spc="-100" dirty="0"/>
              <a:t>반출신청 웹사이트 모듈 및 반출 관리 모듈 </a:t>
            </a:r>
            <a:r>
              <a:rPr lang="en-US" altLang="ko-KR" spc="-100" dirty="0"/>
              <a:t>(Video Authorization Server)</a:t>
            </a:r>
          </a:p>
          <a:p>
            <a:pPr lvl="1"/>
            <a:r>
              <a:rPr lang="en-US" altLang="ko-KR" dirty="0"/>
              <a:t>VAS </a:t>
            </a:r>
            <a:r>
              <a:rPr lang="ko-KR" altLang="en-US" dirty="0"/>
              <a:t>서버는 영상신청에서부터 영상이 반출되어 폐기될 때까지 모든 과정을 보관</a:t>
            </a:r>
            <a:r>
              <a:rPr lang="en-US" altLang="ko-KR" dirty="0"/>
              <a:t>, </a:t>
            </a:r>
            <a:r>
              <a:rPr lang="ko-KR" altLang="en-US" dirty="0"/>
              <a:t>관리합니다</a:t>
            </a:r>
            <a:r>
              <a:rPr lang="en-US" altLang="ko-KR" dirty="0"/>
              <a:t>. </a:t>
            </a:r>
            <a:r>
              <a:rPr lang="ko-KR" altLang="en-US" dirty="0"/>
              <a:t>각 사용자는 </a:t>
            </a:r>
            <a:r>
              <a:rPr lang="en-US" altLang="ko-KR" dirty="0"/>
              <a:t>VAS interface </a:t>
            </a:r>
            <a:r>
              <a:rPr lang="ko-KR" altLang="en-US" dirty="0"/>
              <a:t>내에서 체계화된 프로세스를 통해 업무효율을 높일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모서리가 둥근 직사각형 3"/>
          <p:cNvSpPr/>
          <p:nvPr/>
        </p:nvSpPr>
        <p:spPr>
          <a:xfrm flipH="1">
            <a:off x="2071670" y="2665982"/>
            <a:ext cx="5000660" cy="3071834"/>
          </a:xfrm>
          <a:prstGeom prst="roundRect">
            <a:avLst>
              <a:gd name="adj" fmla="val 346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36000" rtlCol="0" anchor="t"/>
          <a:lstStyle/>
          <a:p>
            <a:r>
              <a:rPr lang="en-US" altLang="ko-KR" sz="1000" b="1" dirty="0">
                <a:solidFill>
                  <a:prstClr val="black"/>
                </a:solidFill>
              </a:rPr>
              <a:t>Video Authorization Server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5" name="U자형 화살표 4"/>
          <p:cNvSpPr/>
          <p:nvPr/>
        </p:nvSpPr>
        <p:spPr>
          <a:xfrm rot="16200000" flipH="1">
            <a:off x="2174336" y="3697341"/>
            <a:ext cx="2428892" cy="1223429"/>
          </a:xfrm>
          <a:prstGeom prst="uturnArrow">
            <a:avLst>
              <a:gd name="adj1" fmla="val 13162"/>
              <a:gd name="adj2" fmla="val 15519"/>
              <a:gd name="adj3" fmla="val 24250"/>
              <a:gd name="adj4" fmla="val 45809"/>
              <a:gd name="adj5" fmla="val 10000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 flipH="1">
            <a:off x="2285984" y="3951866"/>
            <a:ext cx="1143008" cy="571504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마스킹</a:t>
            </a:r>
            <a:r>
              <a:rPr lang="en-US" altLang="ko-KR" sz="1000" b="1" dirty="0">
                <a:solidFill>
                  <a:schemeClr val="bg1"/>
                </a:solidFill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DRM, Watermarking</a:t>
            </a: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영상 작업</a:t>
            </a:r>
          </a:p>
        </p:txBody>
      </p:sp>
      <p:sp>
        <p:nvSpPr>
          <p:cNvPr id="8" name="모서리가 둥근 직사각형 7"/>
          <p:cNvSpPr/>
          <p:nvPr/>
        </p:nvSpPr>
        <p:spPr>
          <a:xfrm flipH="1">
            <a:off x="4000496" y="5023436"/>
            <a:ext cx="1143008" cy="571504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Key </a:t>
            </a:r>
            <a:r>
              <a:rPr lang="ko-KR" altLang="en-US" sz="1000" b="1" dirty="0">
                <a:solidFill>
                  <a:schemeClr val="bg1"/>
                </a:solidFill>
              </a:rPr>
              <a:t>발급 및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관리 정보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cxnSp>
        <p:nvCxnSpPr>
          <p:cNvPr id="9" name="직선 화살표 연결선 8"/>
          <p:cNvCxnSpPr>
            <a:stCxn id="8" idx="0"/>
            <a:endCxn id="20" idx="2"/>
          </p:cNvCxnSpPr>
          <p:nvPr/>
        </p:nvCxnSpPr>
        <p:spPr>
          <a:xfrm rot="5400000" flipH="1" flipV="1">
            <a:off x="4464843" y="4916279"/>
            <a:ext cx="214314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직사각형 9"/>
          <p:cNvSpPr/>
          <p:nvPr/>
        </p:nvSpPr>
        <p:spPr>
          <a:xfrm flipH="1">
            <a:off x="4000496" y="2880296"/>
            <a:ext cx="1143008" cy="571504"/>
          </a:xfrm>
          <a:prstGeom prst="roundRect">
            <a:avLst>
              <a:gd name="adj" fmla="val 9260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승인정보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48" y="3947158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화살표 연결선 11"/>
          <p:cNvCxnSpPr>
            <a:stCxn id="17" idx="2"/>
            <a:endCxn id="10" idx="0"/>
          </p:cNvCxnSpPr>
          <p:nvPr/>
        </p:nvCxnSpPr>
        <p:spPr>
          <a:xfrm>
            <a:off x="4572000" y="2523106"/>
            <a:ext cx="0" cy="35719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rot="5400000" flipH="1" flipV="1">
            <a:off x="4535090" y="5950939"/>
            <a:ext cx="144464" cy="79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8" idx="1"/>
            <a:endCxn id="23" idx="1"/>
          </p:cNvCxnSpPr>
          <p:nvPr/>
        </p:nvCxnSpPr>
        <p:spPr>
          <a:xfrm rot="10800000">
            <a:off x="6858016" y="4237618"/>
            <a:ext cx="428628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23" idx="3"/>
            <a:endCxn id="20" idx="1"/>
          </p:cNvCxnSpPr>
          <p:nvPr/>
        </p:nvCxnSpPr>
        <p:spPr>
          <a:xfrm rot="10800000">
            <a:off x="5429256" y="4237618"/>
            <a:ext cx="285752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7" idx="1"/>
            <a:endCxn id="20" idx="3"/>
          </p:cNvCxnSpPr>
          <p:nvPr/>
        </p:nvCxnSpPr>
        <p:spPr>
          <a:xfrm>
            <a:off x="3428992" y="4237618"/>
            <a:ext cx="285752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3851920" y="2094478"/>
            <a:ext cx="1440160" cy="428628"/>
          </a:xfrm>
          <a:prstGeom prst="roundRect">
            <a:avLst>
              <a:gd name="adj" fmla="val 820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tx1"/>
                </a:solidFill>
              </a:rPr>
              <a:t>반출 </a:t>
            </a:r>
            <a:r>
              <a:rPr lang="ko-KR" altLang="en-US" sz="1000" b="1" dirty="0" err="1">
                <a:solidFill>
                  <a:schemeClr val="tx1"/>
                </a:solidFill>
              </a:rPr>
              <a:t>승인자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(CCTV </a:t>
            </a:r>
            <a:r>
              <a:rPr lang="ko-KR" altLang="en-US" sz="1000" b="1" dirty="0">
                <a:solidFill>
                  <a:schemeClr val="tx1"/>
                </a:solidFill>
              </a:rPr>
              <a:t>보안 담당</a:t>
            </a:r>
            <a:r>
              <a:rPr lang="en-US" altLang="ko-KR" sz="1000" b="1" dirty="0">
                <a:solidFill>
                  <a:schemeClr val="tx1"/>
                </a:solidFill>
              </a:rPr>
              <a:t>)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286644" y="4023304"/>
            <a:ext cx="1143008" cy="428628"/>
          </a:xfrm>
          <a:prstGeom prst="roundRect">
            <a:avLst>
              <a:gd name="adj" fmla="val 11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tx1"/>
                </a:solidFill>
              </a:rPr>
              <a:t>영상신청자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000496" y="5880692"/>
            <a:ext cx="1143008" cy="428628"/>
          </a:xfrm>
          <a:prstGeom prst="roundRect">
            <a:avLst>
              <a:gd name="adj" fmla="val 989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VAS </a:t>
            </a:r>
            <a:r>
              <a:rPr lang="ko-KR" altLang="en-US" sz="1000" b="1" dirty="0">
                <a:solidFill>
                  <a:schemeClr val="tx1"/>
                </a:solidFill>
              </a:rPr>
              <a:t>관리자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 flipH="1">
            <a:off x="3714744" y="3666114"/>
            <a:ext cx="1714512" cy="1143008"/>
          </a:xfrm>
          <a:prstGeom prst="roundRect">
            <a:avLst>
              <a:gd name="adj" fmla="val 6508"/>
            </a:avLst>
          </a:prstGeom>
          <a:solidFill>
            <a:srgbClr val="4A75C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0" rIns="14400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DB </a:t>
            </a:r>
            <a:r>
              <a:rPr lang="ko-KR" altLang="en-US" sz="1200" b="1" dirty="0">
                <a:solidFill>
                  <a:schemeClr val="bg1"/>
                </a:solidFill>
              </a:rPr>
              <a:t>및 </a:t>
            </a:r>
            <a:r>
              <a:rPr lang="en-US" altLang="ko-KR" sz="1200" b="1" dirty="0">
                <a:solidFill>
                  <a:schemeClr val="bg1"/>
                </a:solidFill>
              </a:rPr>
              <a:t>Web Server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chemeClr val="bg1"/>
                </a:solidFill>
              </a:rPr>
              <a:t>- </a:t>
            </a:r>
            <a:r>
              <a:rPr lang="ko-KR" altLang="en-US" sz="1000" dirty="0" err="1">
                <a:solidFill>
                  <a:schemeClr val="bg1"/>
                </a:solidFill>
              </a:rPr>
              <a:t>인적정보관리</a:t>
            </a:r>
            <a:endParaRPr lang="ko-KR" altLang="en-US" sz="1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chemeClr val="bg1"/>
                </a:solidFill>
              </a:rPr>
              <a:t>- Key </a:t>
            </a:r>
            <a:r>
              <a:rPr lang="ko-KR" altLang="en-US" sz="1000" dirty="0">
                <a:solidFill>
                  <a:schemeClr val="bg1"/>
                </a:solidFill>
              </a:rPr>
              <a:t>정보관리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chemeClr val="bg1"/>
                </a:solidFill>
              </a:rPr>
              <a:t>- </a:t>
            </a:r>
            <a:r>
              <a:rPr lang="ko-KR" altLang="en-US" sz="1000" dirty="0">
                <a:solidFill>
                  <a:schemeClr val="bg1"/>
                </a:solidFill>
              </a:rPr>
              <a:t>장치관리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chemeClr val="bg1"/>
                </a:solidFill>
              </a:rPr>
              <a:t>- </a:t>
            </a:r>
            <a:r>
              <a:rPr lang="ko-KR" altLang="en-US" sz="1000" dirty="0">
                <a:solidFill>
                  <a:schemeClr val="bg1"/>
                </a:solidFill>
              </a:rPr>
              <a:t>업무처리내역관리</a:t>
            </a:r>
          </a:p>
        </p:txBody>
      </p:sp>
      <p:cxnSp>
        <p:nvCxnSpPr>
          <p:cNvPr id="21" name="직선 화살표 연결선 20"/>
          <p:cNvCxnSpPr>
            <a:stCxn id="10" idx="2"/>
            <a:endCxn id="20" idx="0"/>
          </p:cNvCxnSpPr>
          <p:nvPr/>
        </p:nvCxnSpPr>
        <p:spPr>
          <a:xfrm rot="5400000">
            <a:off x="4464843" y="3558957"/>
            <a:ext cx="214314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자형 화살표 21"/>
          <p:cNvSpPr/>
          <p:nvPr/>
        </p:nvSpPr>
        <p:spPr>
          <a:xfrm rot="5400000" flipH="1">
            <a:off x="4540773" y="3583568"/>
            <a:ext cx="2428892" cy="1223429"/>
          </a:xfrm>
          <a:prstGeom prst="uturnArrow">
            <a:avLst>
              <a:gd name="adj1" fmla="val 13162"/>
              <a:gd name="adj2" fmla="val 15519"/>
              <a:gd name="adj3" fmla="val 24250"/>
              <a:gd name="adj4" fmla="val 45809"/>
              <a:gd name="adj5" fmla="val 10000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 flipH="1">
            <a:off x="5715008" y="3951866"/>
            <a:ext cx="1143008" cy="571504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가입정보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영상신청정보</a:t>
            </a:r>
          </a:p>
        </p:txBody>
      </p:sp>
      <p:cxnSp>
        <p:nvCxnSpPr>
          <p:cNvPr id="24" name="직선 화살표 연결선 23"/>
          <p:cNvCxnSpPr>
            <a:stCxn id="19" idx="0"/>
            <a:endCxn id="8" idx="2"/>
          </p:cNvCxnSpPr>
          <p:nvPr/>
        </p:nvCxnSpPr>
        <p:spPr>
          <a:xfrm rot="5400000" flipH="1" flipV="1">
            <a:off x="4429124" y="5737816"/>
            <a:ext cx="285752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714348" y="4023304"/>
            <a:ext cx="1143008" cy="428628"/>
          </a:xfrm>
          <a:prstGeom prst="roundRect">
            <a:avLst>
              <a:gd name="adj" fmla="val 11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XVM </a:t>
            </a:r>
            <a:r>
              <a:rPr lang="ko-KR" altLang="en-US" sz="1000" b="1" dirty="0">
                <a:solidFill>
                  <a:schemeClr val="tx1"/>
                </a:solidFill>
              </a:rPr>
              <a:t>작업자</a:t>
            </a:r>
          </a:p>
        </p:txBody>
      </p:sp>
      <p:cxnSp>
        <p:nvCxnSpPr>
          <p:cNvPr id="26" name="직선 화살표 연결선 25"/>
          <p:cNvCxnSpPr>
            <a:stCxn id="25" idx="3"/>
            <a:endCxn id="7" idx="3"/>
          </p:cNvCxnSpPr>
          <p:nvPr/>
        </p:nvCxnSpPr>
        <p:spPr>
          <a:xfrm>
            <a:off x="1857356" y="4237618"/>
            <a:ext cx="428628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1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491375" y="1434690"/>
            <a:ext cx="6295335" cy="986198"/>
          </a:xfrm>
        </p:spPr>
        <p:txBody>
          <a:bodyPr/>
          <a:lstStyle/>
          <a:p>
            <a:r>
              <a:rPr lang="en-US" altLang="ko-KR" dirty="0"/>
              <a:t>PrivKeeper </a:t>
            </a:r>
            <a:r>
              <a:rPr lang="ko-KR" altLang="en-US" dirty="0"/>
              <a:t>소개</a:t>
            </a: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1577118" y="2420888"/>
            <a:ext cx="4143404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PrivKeeper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제품 개요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PrivKeeper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제품 개념도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PrivKeeper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구성요소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시장 현황 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CCTV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영상정보 보호 필요성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PrivKeeper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구축사례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PrivKeeper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제안 모델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</a:t>
            </a: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PrivKeeper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솔루션 경쟁사 비교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Appendix (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제품</a:t>
            </a:r>
            <a:r>
              <a:rPr kumimoji="0" lang="ko-KR" altLang="en-US" sz="1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구성요소</a:t>
            </a:r>
            <a:r>
              <a:rPr kumimoji="0" lang="en-US" altLang="ko-KR" sz="1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0" y="1570155"/>
            <a:ext cx="1475656" cy="720080"/>
            <a:chOff x="0" y="1531853"/>
            <a:chExt cx="1475656" cy="720080"/>
          </a:xfrm>
        </p:grpSpPr>
        <p:sp>
          <p:nvSpPr>
            <p:cNvPr id="7" name="직사각형 6"/>
            <p:cNvSpPr/>
            <p:nvPr/>
          </p:nvSpPr>
          <p:spPr>
            <a:xfrm>
              <a:off x="0" y="1531853"/>
              <a:ext cx="683568" cy="7200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평행 사변형 7"/>
            <p:cNvSpPr/>
            <p:nvPr/>
          </p:nvSpPr>
          <p:spPr>
            <a:xfrm>
              <a:off x="179512" y="1531853"/>
              <a:ext cx="1296144" cy="720080"/>
            </a:xfrm>
            <a:prstGeom prst="parallelogram">
              <a:avLst>
                <a:gd name="adj" fmla="val 4885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52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VAS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430887"/>
          </a:xfrm>
        </p:spPr>
        <p:txBody>
          <a:bodyPr/>
          <a:lstStyle/>
          <a:p>
            <a:r>
              <a:rPr lang="en-US" altLang="ko-KR" dirty="0"/>
              <a:t>VAS </a:t>
            </a:r>
            <a:r>
              <a:rPr lang="ko-KR" altLang="en-US" dirty="0"/>
              <a:t>화면 구성</a:t>
            </a:r>
          </a:p>
        </p:txBody>
      </p:sp>
      <p:pic>
        <p:nvPicPr>
          <p:cNvPr id="5" name="Picture 4" descr="C:\Users\Aaron\Desktop\Master 관리자용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83" y="1559466"/>
            <a:ext cx="4935297" cy="4655615"/>
          </a:xfrm>
          <a:prstGeom prst="rect">
            <a:avLst/>
          </a:prstGeom>
          <a:noFill/>
        </p:spPr>
      </p:pic>
      <p:pic>
        <p:nvPicPr>
          <p:cNvPr id="6" name="Picture 2" descr="C:\Users\Aaron\Desktop\영상신청화면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777492" cy="2428892"/>
          </a:xfrm>
          <a:prstGeom prst="rect">
            <a:avLst/>
          </a:prstGeom>
          <a:noFill/>
        </p:spPr>
      </p:pic>
      <p:pic>
        <p:nvPicPr>
          <p:cNvPr id="7" name="Picture 5" descr="C:\Users\Aaron\Desktop\승인자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857652" cy="2213066"/>
          </a:xfrm>
          <a:prstGeom prst="rect">
            <a:avLst/>
          </a:prstGeom>
          <a:noFill/>
        </p:spPr>
      </p:pic>
      <p:sp>
        <p:nvSpPr>
          <p:cNvPr id="8" name="오각형 7"/>
          <p:cNvSpPr/>
          <p:nvPr/>
        </p:nvSpPr>
        <p:spPr>
          <a:xfrm rot="5400000">
            <a:off x="2964644" y="952418"/>
            <a:ext cx="357192" cy="1571636"/>
          </a:xfrm>
          <a:prstGeom prst="homePlate">
            <a:avLst>
              <a:gd name="adj" fmla="val 29723"/>
            </a:avLst>
          </a:prstGeom>
          <a:solidFill>
            <a:srgbClr val="4A7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36000" bIns="0" rtlCol="0" anchor="ctr"/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Master </a:t>
            </a:r>
            <a:r>
              <a:rPr lang="ko-KR" altLang="en-US" sz="800" b="1" dirty="0">
                <a:solidFill>
                  <a:prstClr val="white"/>
                </a:solidFill>
              </a:rPr>
              <a:t>관리자</a:t>
            </a:r>
            <a:endParaRPr lang="en-US" altLang="ko-KR" sz="800" b="1" dirty="0">
              <a:solidFill>
                <a:prstClr val="white"/>
              </a:solidFill>
            </a:endParaRPr>
          </a:p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Dashboard</a:t>
            </a:r>
            <a:endParaRPr lang="ko-KR" altLang="ko-KR" sz="800" b="1" dirty="0">
              <a:solidFill>
                <a:prstClr val="white"/>
              </a:solidFill>
            </a:endParaRPr>
          </a:p>
        </p:txBody>
      </p:sp>
      <p:sp>
        <p:nvSpPr>
          <p:cNvPr id="9" name="오각형 8"/>
          <p:cNvSpPr/>
          <p:nvPr/>
        </p:nvSpPr>
        <p:spPr>
          <a:xfrm rot="5400000">
            <a:off x="7322362" y="958279"/>
            <a:ext cx="357192" cy="1571636"/>
          </a:xfrm>
          <a:prstGeom prst="homePlate">
            <a:avLst>
              <a:gd name="adj" fmla="val 29723"/>
            </a:avLst>
          </a:prstGeom>
          <a:solidFill>
            <a:srgbClr val="4A7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36000" bIns="0" rtlCol="0" anchor="ctr"/>
          <a:lstStyle/>
          <a:p>
            <a:pPr lvl="0" algn="ctr"/>
            <a:r>
              <a:rPr lang="ko-KR" altLang="en-US" sz="800" b="1" dirty="0">
                <a:solidFill>
                  <a:prstClr val="white"/>
                </a:solidFill>
              </a:rPr>
              <a:t>영상신청자  </a:t>
            </a:r>
            <a:endParaRPr lang="en-US" altLang="ko-KR" sz="800" b="1" dirty="0">
              <a:solidFill>
                <a:prstClr val="white"/>
              </a:solidFill>
            </a:endParaRPr>
          </a:p>
          <a:p>
            <a:pPr lvl="0" algn="ctr"/>
            <a:r>
              <a:rPr lang="ko-KR" altLang="en-US" sz="800" b="1" dirty="0">
                <a:solidFill>
                  <a:prstClr val="white"/>
                </a:solidFill>
              </a:rPr>
              <a:t>영상신청화면</a:t>
            </a:r>
            <a:endParaRPr lang="en-US" altLang="ko-KR" sz="800" b="1" dirty="0">
              <a:solidFill>
                <a:prstClr val="white"/>
              </a:solidFill>
            </a:endParaRPr>
          </a:p>
        </p:txBody>
      </p:sp>
      <p:sp>
        <p:nvSpPr>
          <p:cNvPr id="10" name="오각형 9"/>
          <p:cNvSpPr/>
          <p:nvPr/>
        </p:nvSpPr>
        <p:spPr>
          <a:xfrm rot="5400000">
            <a:off x="7322362" y="3400690"/>
            <a:ext cx="357192" cy="1571636"/>
          </a:xfrm>
          <a:prstGeom prst="homePlate">
            <a:avLst>
              <a:gd name="adj" fmla="val 29723"/>
            </a:avLst>
          </a:prstGeom>
          <a:solidFill>
            <a:srgbClr val="4A7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36000" bIns="0" rtlCol="0" anchor="ctr"/>
          <a:lstStyle/>
          <a:p>
            <a:pPr lvl="0" algn="ctr"/>
            <a:r>
              <a:rPr lang="ko-KR" altLang="en-US" sz="800" b="1" dirty="0">
                <a:solidFill>
                  <a:prstClr val="white"/>
                </a:solidFill>
              </a:rPr>
              <a:t>승인자용</a:t>
            </a:r>
            <a:endParaRPr lang="en-US" altLang="ko-KR" sz="800" b="1" dirty="0">
              <a:solidFill>
                <a:prstClr val="white"/>
              </a:solidFill>
            </a:endParaRPr>
          </a:p>
          <a:p>
            <a:pPr lvl="0" algn="ctr"/>
            <a:r>
              <a:rPr lang="ko-KR" altLang="en-US" sz="800" b="1" dirty="0">
                <a:solidFill>
                  <a:prstClr val="white"/>
                </a:solidFill>
              </a:rPr>
              <a:t>영상신청승인화면</a:t>
            </a:r>
            <a:endParaRPr lang="ko-KR" altLang="ko-KR" sz="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굽은 화살표 56"/>
          <p:cNvSpPr/>
          <p:nvPr/>
        </p:nvSpPr>
        <p:spPr>
          <a:xfrm rot="16200000" flipV="1">
            <a:off x="6984270" y="4113076"/>
            <a:ext cx="1800199" cy="1440160"/>
          </a:xfrm>
          <a:prstGeom prst="bentArrow">
            <a:avLst>
              <a:gd name="adj1" fmla="val 28943"/>
              <a:gd name="adj2" fmla="val 31851"/>
              <a:gd name="adj3" fmla="val 34231"/>
              <a:gd name="adj4" fmla="val 4835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굽은 화살표 55"/>
          <p:cNvSpPr/>
          <p:nvPr/>
        </p:nvSpPr>
        <p:spPr>
          <a:xfrm flipV="1">
            <a:off x="786213" y="3429000"/>
            <a:ext cx="1337515" cy="2501780"/>
          </a:xfrm>
          <a:prstGeom prst="bentArrow">
            <a:avLst>
              <a:gd name="adj1" fmla="val 31329"/>
              <a:gd name="adj2" fmla="val 30044"/>
              <a:gd name="adj3" fmla="val 30858"/>
              <a:gd name="adj4" fmla="val 426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내용 개체 틀 4"/>
          <p:cNvSpPr txBox="1">
            <a:spLocks/>
          </p:cNvSpPr>
          <p:nvPr/>
        </p:nvSpPr>
        <p:spPr>
          <a:xfrm>
            <a:off x="1973225" y="2132856"/>
            <a:ext cx="5263072" cy="3976683"/>
          </a:xfrm>
          <a:prstGeom prst="roundRect">
            <a:avLst>
              <a:gd name="adj" fmla="val 2914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36000" rtlCol="0" anchor="b"/>
          <a:lstStyle>
            <a:defPPr>
              <a:defRPr lang="ko-KR"/>
            </a:defPPr>
            <a:lvl1pPr algn="ctr">
              <a:lnSpc>
                <a:spcPct val="150000"/>
              </a:lnSpc>
              <a:defRPr sz="105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Export Video Management 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실행</a:t>
            </a:r>
            <a:endParaRPr lang="en-US" altLang="ko-KR" sz="1050" b="1" dirty="0">
              <a:solidFill>
                <a:schemeClr val="bg1"/>
              </a:solidFill>
              <a:latin typeface="+mj-lt"/>
            </a:endParaRPr>
          </a:p>
          <a:p>
            <a:pPr marL="0" lvl="1" algn="ctr"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1050" b="1" dirty="0" err="1">
                <a:solidFill>
                  <a:schemeClr val="bg1"/>
                </a:solidFill>
                <a:latin typeface="+mj-lt"/>
              </a:rPr>
              <a:t>마스킹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050" b="1" dirty="0" err="1">
                <a:solidFill>
                  <a:schemeClr val="bg1"/>
                </a:solidFill>
                <a:latin typeface="+mj-lt"/>
              </a:rPr>
              <a:t>영상암호화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050" b="1" dirty="0" err="1">
                <a:solidFill>
                  <a:schemeClr val="bg1"/>
                </a:solidFill>
                <a:latin typeface="+mj-lt"/>
              </a:rPr>
              <a:t>워터마킹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영상 </a:t>
            </a:r>
            <a:r>
              <a:rPr lang="ko-KR" altLang="en-US" sz="1050" b="1" dirty="0" err="1">
                <a:solidFill>
                  <a:schemeClr val="bg1"/>
                </a:solidFill>
                <a:latin typeface="+mj-lt"/>
              </a:rPr>
              <a:t>재생조건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 설정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XVM</a:t>
            </a:r>
            <a:endParaRPr lang="ko-KR" altLang="en-US" dirty="0"/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938719"/>
          </a:xfrm>
        </p:spPr>
        <p:txBody>
          <a:bodyPr/>
          <a:lstStyle/>
          <a:p>
            <a:r>
              <a:rPr lang="ko-KR" altLang="en-US" dirty="0"/>
              <a:t>영상반출관리 프로그램 </a:t>
            </a:r>
            <a:r>
              <a:rPr lang="en-US" altLang="ko-KR" dirty="0"/>
              <a:t>(Export Video Management)</a:t>
            </a:r>
          </a:p>
          <a:p>
            <a:pPr lvl="1"/>
            <a:r>
              <a:rPr lang="en-US" altLang="ko-KR" dirty="0"/>
              <a:t>XVM</a:t>
            </a:r>
            <a:r>
              <a:rPr lang="ko-KR" altLang="en-US" dirty="0"/>
              <a:t>은 마스킹을 통해 </a:t>
            </a:r>
            <a:r>
              <a:rPr lang="en-US" altLang="ko-KR" dirty="0"/>
              <a:t>CCTV </a:t>
            </a:r>
            <a:r>
              <a:rPr lang="ko-KR" altLang="en-US" dirty="0"/>
              <a:t>영상 내 개인영상정보</a:t>
            </a:r>
            <a:r>
              <a:rPr lang="en-US" altLang="ko-KR" dirty="0"/>
              <a:t>(</a:t>
            </a:r>
            <a:r>
              <a:rPr lang="ko-KR" altLang="en-US" dirty="0"/>
              <a:t>객체</a:t>
            </a:r>
            <a:r>
              <a:rPr lang="en-US" altLang="ko-KR" dirty="0"/>
              <a:t>)</a:t>
            </a:r>
            <a:r>
              <a:rPr lang="ko-KR" altLang="en-US" dirty="0"/>
              <a:t>를 보호하고 </a:t>
            </a:r>
            <a:r>
              <a:rPr lang="en-US" altLang="ko-KR" dirty="0"/>
              <a:t>DRM </a:t>
            </a:r>
            <a:r>
              <a:rPr lang="ko-KR" altLang="en-US" dirty="0"/>
              <a:t>기술을 통해 반출된 영상이 목적에 맞고 기한 내 폐기 되도록 반출될 </a:t>
            </a:r>
            <a:r>
              <a:rPr lang="en-US" altLang="ko-KR" dirty="0"/>
              <a:t>CCTV </a:t>
            </a:r>
            <a:r>
              <a:rPr lang="ko-KR" altLang="en-US" dirty="0"/>
              <a:t>영상을 생산하는 역할을 합니다</a:t>
            </a:r>
            <a:r>
              <a:rPr lang="en-US" altLang="ko-KR" dirty="0"/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051721" y="2254245"/>
            <a:ext cx="5173437" cy="3212655"/>
            <a:chOff x="314722" y="2185429"/>
            <a:chExt cx="5173437" cy="3212655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2" y="2185429"/>
              <a:ext cx="5106081" cy="3212655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339571" y="2310574"/>
              <a:ext cx="3862511" cy="2270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59632" y="3384335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FF00"/>
                  </a:solidFill>
                </a:rPr>
                <a:t>영상 작업 화면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202083" y="2310574"/>
              <a:ext cx="1203084" cy="7939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202083" y="3119763"/>
              <a:ext cx="1203084" cy="916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4008" y="2663442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err="1">
                  <a:solidFill>
                    <a:srgbClr val="FFFF00"/>
                  </a:solidFill>
                </a:rPr>
                <a:t>조건설정</a:t>
              </a:r>
              <a:endParaRPr lang="ko-KR" alt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3025" y="3645024"/>
              <a:ext cx="1355134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50" b="1" dirty="0">
                  <a:solidFill>
                    <a:srgbClr val="FFFF00"/>
                  </a:solidFill>
                </a:rPr>
                <a:t>Masking </a:t>
              </a:r>
              <a:r>
                <a:rPr lang="ko-KR" altLang="en-US" sz="1050" b="1" dirty="0">
                  <a:solidFill>
                    <a:srgbClr val="FFFF00"/>
                  </a:solidFill>
                </a:rPr>
                <a:t>대상 선택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39572" y="4708940"/>
              <a:ext cx="5065595" cy="689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19872" y="4822797"/>
              <a:ext cx="1984541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rgbClr val="FFFF00"/>
                  </a:solidFill>
                </a:rPr>
                <a:t>Masking </a:t>
              </a:r>
              <a:r>
                <a:rPr lang="ko-KR" altLang="en-US" sz="1200" b="1" dirty="0" err="1">
                  <a:solidFill>
                    <a:srgbClr val="FFFF00"/>
                  </a:solidFill>
                </a:rPr>
                <a:t>작업도구</a:t>
              </a:r>
              <a:r>
                <a:rPr lang="ko-KR" altLang="en-US" sz="1200" b="1" dirty="0">
                  <a:solidFill>
                    <a:srgbClr val="FFFF00"/>
                  </a:solidFill>
                </a:rPr>
                <a:t> 모음</a:t>
              </a:r>
            </a:p>
          </p:txBody>
        </p:sp>
      </p:grpSp>
      <p:sp>
        <p:nvSpPr>
          <p:cNvPr id="27" name="모서리가 둥근 직사각형 26"/>
          <p:cNvSpPr/>
          <p:nvPr/>
        </p:nvSpPr>
        <p:spPr>
          <a:xfrm flipH="1">
            <a:off x="233208" y="2924944"/>
            <a:ext cx="1548792" cy="576064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CCTV 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영상 불러오기</a:t>
            </a:r>
            <a:endParaRPr lang="en-US" altLang="ko-KR" sz="105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(VMS 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연동 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/ 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수동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 flipH="1">
            <a:off x="233204" y="4365104"/>
            <a:ext cx="1548792" cy="576064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영상 개체 검출 및 </a:t>
            </a:r>
            <a:endParaRPr lang="en-US" altLang="ko-KR" sz="105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영상생성</a:t>
            </a:r>
          </a:p>
        </p:txBody>
      </p:sp>
      <p:sp>
        <p:nvSpPr>
          <p:cNvPr id="33" name="모서리가 둥근 직사각형 32"/>
          <p:cNvSpPr/>
          <p:nvPr/>
        </p:nvSpPr>
        <p:spPr>
          <a:xfrm flipH="1">
            <a:off x="7367088" y="3429000"/>
            <a:ext cx="1453384" cy="647444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반출 영상 플레이어 </a:t>
            </a: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XVP </a:t>
            </a:r>
            <a:r>
              <a:rPr lang="ko-KR" altLang="en-US" sz="1050" b="1" dirty="0">
                <a:solidFill>
                  <a:schemeClr val="bg1"/>
                </a:solidFill>
                <a:latin typeface="+mj-lt"/>
              </a:rPr>
              <a:t>실행 파일 생성</a:t>
            </a:r>
          </a:p>
        </p:txBody>
      </p:sp>
    </p:spTree>
    <p:extLst>
      <p:ext uri="{BB962C8B-B14F-4D97-AF65-F5344CB8AC3E}">
        <p14:creationId xmlns:p14="http://schemas.microsoft.com/office/powerpoint/2010/main" val="134996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솔루션 구성 </a:t>
            </a:r>
            <a:r>
              <a:rPr lang="en-US" altLang="ko-KR"/>
              <a:t>- XVP</a:t>
            </a: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428083"/>
          </a:xfrm>
        </p:spPr>
        <p:txBody>
          <a:bodyPr/>
          <a:lstStyle/>
          <a:p>
            <a:r>
              <a:rPr lang="ko-KR" altLang="en-US" dirty="0"/>
              <a:t>반출영상 플레이어 </a:t>
            </a:r>
            <a:r>
              <a:rPr lang="en-US" altLang="ko-KR" dirty="0"/>
              <a:t>(Export Video Player)</a:t>
            </a:r>
          </a:p>
          <a:p>
            <a:pPr lvl="1"/>
            <a:r>
              <a:rPr lang="en-US" altLang="ko-KR" dirty="0"/>
              <a:t>XVP</a:t>
            </a:r>
            <a:r>
              <a:rPr lang="ko-KR" altLang="en-US" dirty="0"/>
              <a:t>는 </a:t>
            </a:r>
            <a:r>
              <a:rPr lang="en-US" altLang="ko-KR" dirty="0"/>
              <a:t>XVM</a:t>
            </a:r>
            <a:r>
              <a:rPr lang="ko-KR" altLang="en-US" dirty="0"/>
              <a:t>을 통해 보안처리된 영상을 재생합니다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영상 열람 신청자는 </a:t>
            </a:r>
            <a:r>
              <a:rPr lang="en-US" altLang="ko-KR" dirty="0"/>
              <a:t>USB</a:t>
            </a:r>
            <a:r>
              <a:rPr lang="ko-KR" altLang="en-US" dirty="0"/>
              <a:t>를 통하여 </a:t>
            </a:r>
            <a:r>
              <a:rPr lang="en-US" altLang="ko-KR" dirty="0"/>
              <a:t>Player</a:t>
            </a:r>
            <a:r>
              <a:rPr lang="ko-KR" altLang="en-US" dirty="0"/>
              <a:t>와 반출영상을 함께 제공받으며</a:t>
            </a:r>
            <a:r>
              <a:rPr lang="en-US" altLang="ko-KR" dirty="0"/>
              <a:t>, </a:t>
            </a:r>
            <a:r>
              <a:rPr lang="ko-KR" altLang="en-US" dirty="0"/>
              <a:t>반출영상은 전용 </a:t>
            </a:r>
            <a:r>
              <a:rPr lang="en-US" altLang="ko-KR" dirty="0"/>
              <a:t>Player</a:t>
            </a:r>
            <a:r>
              <a:rPr lang="ko-KR" altLang="en-US" dirty="0"/>
              <a:t>를 통해서 정해진 횟수와 기간 안에 재생이 가능합니다</a:t>
            </a:r>
            <a:r>
              <a:rPr lang="en-US" altLang="ko-KR" dirty="0"/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442507" y="2348880"/>
            <a:ext cx="3521982" cy="3558948"/>
            <a:chOff x="6204267" y="2461238"/>
            <a:chExt cx="3786214" cy="3714788"/>
          </a:xfrm>
        </p:grpSpPr>
        <p:sp>
          <p:nvSpPr>
            <p:cNvPr id="6" name="모서리가 둥근 직사각형 5"/>
            <p:cNvSpPr/>
            <p:nvPr/>
          </p:nvSpPr>
          <p:spPr>
            <a:xfrm flipH="1">
              <a:off x="6204267" y="2461238"/>
              <a:ext cx="3786214" cy="3714788"/>
            </a:xfrm>
            <a:prstGeom prst="roundRect">
              <a:avLst>
                <a:gd name="adj" fmla="val 17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tIns="36000" rtlCol="0" anchor="t"/>
            <a:lstStyle/>
            <a:p>
              <a:pPr lvl="0" algn="ctr"/>
              <a:r>
                <a:rPr lang="en-US" altLang="ko-KR" sz="1050" b="1" dirty="0">
                  <a:solidFill>
                    <a:prstClr val="black"/>
                  </a:solidFill>
                  <a:latin typeface="+mj-lt"/>
                </a:rPr>
                <a:t>Export Video Player</a:t>
              </a:r>
              <a:endParaRPr lang="ko-KR" altLang="en-US" sz="105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 flipH="1">
              <a:off x="7814425" y="3843485"/>
              <a:ext cx="2061878" cy="1209466"/>
            </a:xfrm>
            <a:prstGeom prst="roundRect">
              <a:avLst>
                <a:gd name="adj" fmla="val 6508"/>
              </a:avLst>
            </a:prstGeom>
            <a:solidFill>
              <a:srgbClr val="4A75C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52000" tIns="0" rIns="25200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프로그램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-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암호화 파일 재생</a:t>
              </a:r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 flipH="1">
              <a:off x="8204531" y="5312122"/>
              <a:ext cx="1285884" cy="691123"/>
            </a:xfrm>
            <a:prstGeom prst="roundRect">
              <a:avLst>
                <a:gd name="adj" fmla="val 6297"/>
              </a:avLst>
            </a:prstGeom>
            <a:solidFill>
              <a:srgbClr val="AAAAA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영상 재생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 flipH="1">
              <a:off x="6234199" y="3584312"/>
              <a:ext cx="1285884" cy="1727810"/>
            </a:xfrm>
            <a:prstGeom prst="roundRect">
              <a:avLst>
                <a:gd name="adj" fmla="val 9260"/>
              </a:avLst>
            </a:prstGeom>
            <a:solidFill>
              <a:srgbClr val="AAAAA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tx1"/>
                  </a:solidFill>
                  <a:latin typeface="+mj-lt"/>
                </a:rPr>
                <a:t>비밀번호 로그인</a:t>
              </a:r>
              <a:endParaRPr lang="en-US" altLang="ko-KR" sz="1050" b="1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050" b="1" dirty="0" err="1">
                  <a:solidFill>
                    <a:schemeClr val="tx1"/>
                  </a:solidFill>
                  <a:latin typeface="+mj-lt"/>
                </a:rPr>
                <a:t>복호화</a:t>
              </a:r>
              <a:r>
                <a:rPr lang="ko-KR" altLang="en-US" sz="1050" b="1" dirty="0">
                  <a:solidFill>
                    <a:schemeClr val="tx1"/>
                  </a:solidFill>
                  <a:latin typeface="+mj-lt"/>
                </a:rPr>
                <a:t> 키 확인 </a:t>
              </a:r>
              <a:endParaRPr lang="en-US" altLang="ko-KR" sz="1050" b="1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050" b="1" dirty="0" err="1">
                  <a:solidFill>
                    <a:schemeClr val="tx1"/>
                  </a:solidFill>
                  <a:latin typeface="+mj-lt"/>
                </a:rPr>
                <a:t>재생횟수</a:t>
              </a:r>
              <a:r>
                <a:rPr lang="en-US" altLang="ko-KR" sz="105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ko-KR" altLang="en-US" sz="1050" b="1" dirty="0">
                  <a:solidFill>
                    <a:schemeClr val="tx1"/>
                  </a:solidFill>
                  <a:latin typeface="+mj-lt"/>
                </a:rPr>
                <a:t>기간 </a:t>
              </a:r>
              <a:endParaRPr lang="en-US" altLang="ko-KR" sz="1050" b="1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tx1"/>
                  </a:solidFill>
                  <a:latin typeface="+mj-lt"/>
                </a:rPr>
                <a:t>확인</a:t>
              </a:r>
              <a:endParaRPr lang="en-US" altLang="ko-KR" sz="105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 flipH="1">
              <a:off x="8204528" y="2893191"/>
              <a:ext cx="1285885" cy="691123"/>
            </a:xfrm>
            <a:prstGeom prst="roundRect">
              <a:avLst>
                <a:gd name="adj" fmla="val 6297"/>
              </a:avLst>
            </a:prstGeom>
            <a:solidFill>
              <a:srgbClr val="AAAAA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bg1"/>
                  </a:solidFill>
                  <a:latin typeface="+mj-lt"/>
                </a:rPr>
                <a:t>XVM</a:t>
              </a: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을 통한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영상</a:t>
              </a:r>
              <a:r>
                <a:rPr lang="en-US" altLang="ko-KR" sz="1050" b="1" dirty="0">
                  <a:solidFill>
                    <a:schemeClr val="bg1"/>
                  </a:solidFill>
                  <a:latin typeface="+mj-lt"/>
                </a:rPr>
                <a:t>,</a:t>
              </a:r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플레이어 반출</a:t>
              </a:r>
            </a:p>
          </p:txBody>
        </p:sp>
        <p:cxnSp>
          <p:nvCxnSpPr>
            <p:cNvPr id="11" name="직선 화살표 연결선 10"/>
            <p:cNvCxnSpPr>
              <a:stCxn id="10" idx="2"/>
              <a:endCxn id="7" idx="0"/>
            </p:cNvCxnSpPr>
            <p:nvPr/>
          </p:nvCxnSpPr>
          <p:spPr>
            <a:xfrm flipH="1">
              <a:off x="8845364" y="3584314"/>
              <a:ext cx="2107" cy="259171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stCxn id="7" idx="3"/>
              <a:endCxn id="9" idx="1"/>
            </p:cNvCxnSpPr>
            <p:nvPr/>
          </p:nvCxnSpPr>
          <p:spPr>
            <a:xfrm flipH="1" flipV="1">
              <a:off x="7520083" y="4448217"/>
              <a:ext cx="294341" cy="1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9" idx="1"/>
            </p:cNvCxnSpPr>
            <p:nvPr/>
          </p:nvCxnSpPr>
          <p:spPr>
            <a:xfrm flipV="1">
              <a:off x="7520083" y="4444860"/>
              <a:ext cx="1559" cy="3357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8" idx="0"/>
              <a:endCxn id="7" idx="2"/>
            </p:cNvCxnSpPr>
            <p:nvPr/>
          </p:nvCxnSpPr>
          <p:spPr>
            <a:xfrm flipH="1" flipV="1">
              <a:off x="8845364" y="5052951"/>
              <a:ext cx="2109" cy="25917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U자형 화살표 14"/>
          <p:cNvSpPr/>
          <p:nvPr/>
        </p:nvSpPr>
        <p:spPr>
          <a:xfrm rot="16200000" flipH="1">
            <a:off x="5115831" y="3481257"/>
            <a:ext cx="2815665" cy="1559025"/>
          </a:xfrm>
          <a:prstGeom prst="uturnArrow">
            <a:avLst>
              <a:gd name="adj1" fmla="val 28804"/>
              <a:gd name="adj2" fmla="val 20051"/>
              <a:gd name="adj3" fmla="val 27706"/>
              <a:gd name="adj4" fmla="val 45969"/>
              <a:gd name="adj5" fmla="val 10000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그림 1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5589" y="2428868"/>
            <a:ext cx="4927559" cy="328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46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솔루션 구성 </a:t>
            </a:r>
            <a:r>
              <a:rPr lang="en-US" altLang="ko-KR" dirty="0"/>
              <a:t>- LKS</a:t>
            </a:r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868204"/>
          </a:xfrm>
        </p:spPr>
        <p:txBody>
          <a:bodyPr/>
          <a:lstStyle/>
          <a:p>
            <a:r>
              <a:rPr lang="en-US" altLang="ko-KR" dirty="0"/>
              <a:t>LKS (Local Key Server)</a:t>
            </a:r>
          </a:p>
          <a:p>
            <a:pPr lvl="1"/>
            <a:r>
              <a:rPr lang="en-US" altLang="ko-KR" dirty="0"/>
              <a:t>LKS</a:t>
            </a:r>
            <a:r>
              <a:rPr lang="ko-KR" altLang="en-US" dirty="0"/>
              <a:t>는 </a:t>
            </a:r>
            <a:r>
              <a:rPr lang="en-US" altLang="ko-KR" dirty="0"/>
              <a:t>XVM </a:t>
            </a:r>
            <a:r>
              <a:rPr lang="ko-KR" altLang="en-US" dirty="0"/>
              <a:t>프로그램 구동 </a:t>
            </a:r>
            <a:r>
              <a:rPr lang="en-US" altLang="ko-KR" dirty="0"/>
              <a:t>PC</a:t>
            </a:r>
            <a:r>
              <a:rPr lang="ko-KR" altLang="en-US" dirty="0"/>
              <a:t>에 물리적으로 연결되어 영상반출시 암호화에 필요한 </a:t>
            </a:r>
            <a:r>
              <a:rPr lang="en-US" altLang="ko-KR" dirty="0"/>
              <a:t>Key</a:t>
            </a:r>
            <a:r>
              <a:rPr lang="ko-KR" altLang="en-US" dirty="0"/>
              <a:t>를 발급하여 주고 발급한 </a:t>
            </a:r>
            <a:r>
              <a:rPr lang="en-US" altLang="ko-KR" dirty="0"/>
              <a:t>Key</a:t>
            </a:r>
            <a:r>
              <a:rPr lang="ko-KR" altLang="en-US" dirty="0"/>
              <a:t>를 저장하는 역할을 합니다</a:t>
            </a:r>
            <a:r>
              <a:rPr lang="en-US" altLang="ko-KR" dirty="0"/>
              <a:t>. LKS </a:t>
            </a:r>
            <a:r>
              <a:rPr lang="ko-KR" altLang="en-US" dirty="0"/>
              <a:t>내에는 해킹이 불가능한 보안 </a:t>
            </a:r>
            <a:r>
              <a:rPr lang="en-US" altLang="ko-KR" dirty="0"/>
              <a:t>LKS </a:t>
            </a:r>
            <a:r>
              <a:rPr lang="ko-KR" altLang="en-US" dirty="0"/>
              <a:t>모듈이 삽입되어 있고 </a:t>
            </a:r>
            <a:r>
              <a:rPr lang="en-US" altLang="ko-KR" dirty="0"/>
              <a:t>LKS </a:t>
            </a:r>
            <a:r>
              <a:rPr lang="ko-KR" altLang="en-US" dirty="0"/>
              <a:t>모듈 내에서 </a:t>
            </a:r>
            <a:r>
              <a:rPr lang="en-US" altLang="ko-KR" dirty="0"/>
              <a:t>AES </a:t>
            </a:r>
            <a:r>
              <a:rPr lang="ko-KR" altLang="en-US" dirty="0"/>
              <a:t>암호화 알고리즘을 통해 생성한 </a:t>
            </a:r>
            <a:r>
              <a:rPr lang="en-US" altLang="ko-KR" dirty="0"/>
              <a:t>Key</a:t>
            </a:r>
            <a:r>
              <a:rPr lang="ko-KR" altLang="en-US" dirty="0"/>
              <a:t>를 </a:t>
            </a:r>
            <a:r>
              <a:rPr lang="en-US" altLang="ko-KR" dirty="0"/>
              <a:t>MDH</a:t>
            </a:r>
            <a:r>
              <a:rPr lang="ko-KR" altLang="en-US" dirty="0"/>
              <a:t>라는 암호화 프로토콜을 통해 구동 </a:t>
            </a:r>
            <a:r>
              <a:rPr lang="en-US" altLang="ko-KR" dirty="0"/>
              <a:t>PC</a:t>
            </a:r>
            <a:r>
              <a:rPr lang="ko-KR" altLang="en-US" dirty="0"/>
              <a:t>와 통신을 하여 최고의 보안성을 자랑합니다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USB </a:t>
            </a:r>
            <a:r>
              <a:rPr lang="ko-KR" altLang="en-US" dirty="0" err="1"/>
              <a:t>동글내에</a:t>
            </a:r>
            <a:r>
              <a:rPr lang="ko-KR" altLang="en-US" dirty="0"/>
              <a:t> 정보 자체는 복제가 되지 않도록 설계되어 보안을 더욱 강화하였습니다</a:t>
            </a:r>
            <a:r>
              <a:rPr lang="en-US" altLang="ko-KR" dirty="0"/>
              <a:t>. 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4400183" y="2654787"/>
            <a:ext cx="3886593" cy="3654533"/>
            <a:chOff x="4400183" y="2660927"/>
            <a:chExt cx="3886593" cy="3654533"/>
          </a:xfrm>
        </p:grpSpPr>
        <p:pic>
          <p:nvPicPr>
            <p:cNvPr id="5" name="Picture 2" descr="C:\Users\Aaron\Downloads\inclined-pendriv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3502727">
              <a:off x="4400183" y="2660927"/>
              <a:ext cx="3654533" cy="3654533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5625986" y="4171898"/>
              <a:ext cx="2089286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6429388" y="3814708"/>
              <a:ext cx="1857388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5786" y="388722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XVP</a:t>
            </a:r>
          </a:p>
          <a:p>
            <a:pPr algn="ctr"/>
            <a:r>
              <a:rPr lang="en-US" altLang="ko-KR" sz="1200" b="1" dirty="0"/>
              <a:t>(Player)</a:t>
            </a:r>
            <a:endParaRPr lang="ko-KR" alt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378109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XVM</a:t>
            </a:r>
          </a:p>
          <a:p>
            <a:pPr algn="ctr"/>
            <a:r>
              <a:rPr lang="en-US" altLang="ko-KR" sz="1200" b="1" dirty="0"/>
              <a:t>(</a:t>
            </a:r>
            <a:r>
              <a:rPr lang="ko-KR" altLang="en-US" sz="1200" b="1" dirty="0"/>
              <a:t>영상 </a:t>
            </a:r>
            <a:r>
              <a:rPr lang="ko-KR" altLang="en-US" sz="1200" b="1" dirty="0" err="1"/>
              <a:t>마스킹</a:t>
            </a:r>
            <a:r>
              <a:rPr lang="ko-KR" altLang="en-US" sz="1200" b="1" dirty="0"/>
              <a:t> 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프로그램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442005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or</a:t>
            </a:r>
            <a:endParaRPr lang="ko-KR" altLang="en-US" sz="1200" b="1" dirty="0"/>
          </a:p>
        </p:txBody>
      </p:sp>
      <p:sp>
        <p:nvSpPr>
          <p:cNvPr id="12" name="폭발 1 11"/>
          <p:cNvSpPr/>
          <p:nvPr/>
        </p:nvSpPr>
        <p:spPr>
          <a:xfrm>
            <a:off x="2571736" y="2637042"/>
            <a:ext cx="2143140" cy="1143008"/>
          </a:xfrm>
          <a:prstGeom prst="irregularSeal1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2426322">
            <a:off x="4542037" y="3455780"/>
            <a:ext cx="428628" cy="28575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43240" y="299423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Key </a:t>
            </a:r>
            <a:r>
              <a:rPr lang="ko-KR" altLang="en-US" sz="1000" b="1" dirty="0">
                <a:solidFill>
                  <a:srgbClr val="FF0000"/>
                </a:solidFill>
              </a:rPr>
              <a:t>해킹 불가능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b="1" dirty="0">
                <a:solidFill>
                  <a:srgbClr val="FF0000"/>
                </a:solidFill>
              </a:rPr>
              <a:t>Key </a:t>
            </a:r>
            <a:r>
              <a:rPr lang="ko-KR" altLang="en-US" sz="1000" b="1" dirty="0">
                <a:solidFill>
                  <a:srgbClr val="FF0000"/>
                </a:solidFill>
              </a:rPr>
              <a:t>복제 불가능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00034" y="3065670"/>
            <a:ext cx="1428760" cy="2958770"/>
          </a:xfrm>
          <a:prstGeom prst="roundRect">
            <a:avLst>
              <a:gd name="adj" fmla="val 4815"/>
            </a:avLst>
          </a:prstGeom>
          <a:noFill/>
          <a:ln w="12700">
            <a:solidFill>
              <a:srgbClr val="D4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U자형 화살표 15"/>
          <p:cNvSpPr/>
          <p:nvPr/>
        </p:nvSpPr>
        <p:spPr>
          <a:xfrm rot="5400000" flipH="1">
            <a:off x="4557980" y="1327074"/>
            <a:ext cx="956733" cy="6215106"/>
          </a:xfrm>
          <a:prstGeom prst="uturnArrow">
            <a:avLst>
              <a:gd name="adj1" fmla="val 31156"/>
              <a:gd name="adj2" fmla="val 25000"/>
              <a:gd name="adj3" fmla="val 33798"/>
              <a:gd name="adj4" fmla="val 44339"/>
              <a:gd name="adj5" fmla="val 10000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rot="10800000">
            <a:off x="1927733" y="4183734"/>
            <a:ext cx="2229400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927731" y="4758961"/>
            <a:ext cx="2229341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71670" y="4362488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MDH </a:t>
            </a:r>
            <a:r>
              <a:rPr lang="ko-KR" altLang="en-US" sz="1000" b="1" dirty="0"/>
              <a:t>암호화 프로토콜 통신</a:t>
            </a:r>
          </a:p>
        </p:txBody>
      </p:sp>
      <p:pic>
        <p:nvPicPr>
          <p:cNvPr id="20" name="Picture 4" descr="C:\Users\Aaron\Downloads\compute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544" y="3840366"/>
            <a:ext cx="1271521" cy="127152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43702" y="5423124"/>
            <a:ext cx="1500198" cy="238363"/>
          </a:xfrm>
          <a:prstGeom prst="wedgeRoundRectCallout">
            <a:avLst>
              <a:gd name="adj1" fmla="val -1051"/>
              <a:gd name="adj2" fmla="val -17800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 indent="-72000"/>
            <a:r>
              <a:rPr lang="en-US" altLang="ko-KR" sz="800" dirty="0"/>
              <a:t>AES </a:t>
            </a:r>
            <a:r>
              <a:rPr lang="ko-KR" altLang="en-US" sz="800" dirty="0"/>
              <a:t>암호화 알고리즘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3380" y="4082736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/>
              <a:t>보안 </a:t>
            </a:r>
            <a:r>
              <a:rPr lang="en-US" altLang="ko-KR" sz="800" b="1" dirty="0"/>
              <a:t>LKS </a:t>
            </a:r>
            <a:r>
              <a:rPr lang="ko-KR" altLang="en-US" sz="800" b="1" dirty="0"/>
              <a:t>모듈</a:t>
            </a:r>
          </a:p>
        </p:txBody>
      </p:sp>
      <p:sp>
        <p:nvSpPr>
          <p:cNvPr id="23" name="모서리가 둥근 직사각형 22"/>
          <p:cNvSpPr/>
          <p:nvPr/>
        </p:nvSpPr>
        <p:spPr>
          <a:xfrm flipH="1">
            <a:off x="7072330" y="3994364"/>
            <a:ext cx="642942" cy="357190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</a:rPr>
              <a:t>Key </a:t>
            </a:r>
            <a:r>
              <a:rPr lang="ko-KR" altLang="en-US" sz="1000" b="1" dirty="0">
                <a:solidFill>
                  <a:schemeClr val="bg1"/>
                </a:solidFill>
              </a:rPr>
              <a:t>저장</a:t>
            </a:r>
          </a:p>
        </p:txBody>
      </p:sp>
      <p:sp>
        <p:nvSpPr>
          <p:cNvPr id="24" name="모서리가 둥근 직사각형 23"/>
          <p:cNvSpPr/>
          <p:nvPr/>
        </p:nvSpPr>
        <p:spPr>
          <a:xfrm flipH="1">
            <a:off x="7072330" y="4582802"/>
            <a:ext cx="642942" cy="357190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Key </a:t>
            </a:r>
            <a:r>
              <a:rPr lang="ko-KR" altLang="en-US" sz="1000" b="1" dirty="0">
                <a:solidFill>
                  <a:schemeClr val="bg1"/>
                </a:solidFill>
              </a:rPr>
              <a:t>생성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9557" y="3285395"/>
            <a:ext cx="754936" cy="58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6946" y="4774608"/>
            <a:ext cx="754936" cy="5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972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Appendix : </a:t>
            </a:r>
            <a:r>
              <a:rPr lang="en-US" altLang="ko-KR" sz="2800" dirty="0" err="1"/>
              <a:t>PrivKeeper</a:t>
            </a:r>
            <a:r>
              <a:rPr lang="en-US" altLang="ko-KR" sz="2800" dirty="0"/>
              <a:t> E </a:t>
            </a:r>
            <a:r>
              <a:rPr lang="ko-KR" altLang="en-US" sz="2800" dirty="0"/>
              <a:t>구성요소</a:t>
            </a: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1577118" y="3356992"/>
            <a:ext cx="637925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VEA (Video</a:t>
            </a:r>
            <a:r>
              <a:rPr kumimoji="0" lang="en-US" altLang="ko-KR" sz="22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Encryption Agent</a:t>
            </a:r>
            <a:r>
              <a:rPr kumimoji="0" lang="en-US" altLang="ko-KR" sz="2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VDA (Video Decryption Agent)</a:t>
            </a: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VMA</a:t>
            </a:r>
            <a:r>
              <a:rPr kumimoji="0" lang="en-US" altLang="ko-KR" sz="2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(Video Management Agent)</a:t>
            </a:r>
          </a:p>
          <a:p>
            <a:pPr marL="457200" marR="0" lvl="0" indent="-457200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LKS (Local Key Server)</a:t>
            </a:r>
            <a:endParaRPr kumimoji="0" lang="en-US" altLang="ko-KR" sz="2200" b="1" i="0" u="none" strike="noStrike" kern="120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PrivKeeper</a:t>
            </a:r>
            <a:r>
              <a:rPr lang="en-US" altLang="ko-KR" dirty="0"/>
              <a:t> E </a:t>
            </a:r>
            <a:r>
              <a:rPr lang="ko-KR" altLang="en-US" dirty="0"/>
              <a:t>제품 구성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298851" cy="1868204"/>
          </a:xfrm>
        </p:spPr>
        <p:txBody>
          <a:bodyPr/>
          <a:lstStyle/>
          <a:p>
            <a:r>
              <a:rPr lang="ko-KR" altLang="en-US" dirty="0"/>
              <a:t>제공 기능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프리브키퍼</a:t>
            </a:r>
            <a:r>
              <a:rPr lang="ko-KR" altLang="en-US" dirty="0"/>
              <a:t> </a:t>
            </a:r>
            <a:r>
              <a:rPr lang="en-US" altLang="ko-KR" dirty="0"/>
              <a:t>E (</a:t>
            </a:r>
            <a:r>
              <a:rPr lang="en-US" altLang="ko-KR" dirty="0" err="1"/>
              <a:t>PrivKeeper</a:t>
            </a:r>
            <a:r>
              <a:rPr lang="en-US" altLang="ko-KR" dirty="0"/>
              <a:t> E)</a:t>
            </a:r>
            <a:r>
              <a:rPr lang="ko-KR" altLang="en-US" dirty="0"/>
              <a:t>는 </a:t>
            </a:r>
            <a:r>
              <a:rPr lang="en-US" altLang="ko-KR" dirty="0"/>
              <a:t>CCTV </a:t>
            </a:r>
            <a:r>
              <a:rPr lang="ko-KR" altLang="en-US" dirty="0"/>
              <a:t>통합관제센터의 </a:t>
            </a:r>
            <a:r>
              <a:rPr lang="ko-KR" altLang="en-US" dirty="0" err="1"/>
              <a:t>개인영상</a:t>
            </a:r>
            <a:r>
              <a:rPr lang="ko-KR" altLang="en-US" dirty="0"/>
              <a:t> 정보보호를 위한 영상 보안 솔루션으로 </a:t>
            </a:r>
            <a:r>
              <a:rPr lang="en-US" altLang="ko-KR" dirty="0"/>
              <a:t>CCTV </a:t>
            </a:r>
            <a:r>
              <a:rPr lang="ko-KR" altLang="en-US" dirty="0"/>
              <a:t>콘텐트를 암호화해 보관</a:t>
            </a:r>
            <a:r>
              <a:rPr lang="en-US" altLang="ko-KR" dirty="0"/>
              <a:t>·</a:t>
            </a:r>
            <a:r>
              <a:rPr lang="ko-KR" altLang="en-US" dirty="0"/>
              <a:t>배포함으로써 영상에 대한 보안 안정성을 확보하기 위한 제품입니다</a:t>
            </a:r>
            <a:r>
              <a:rPr lang="en-US" altLang="ko-KR" dirty="0"/>
              <a:t>.</a:t>
            </a:r>
          </a:p>
        </p:txBody>
      </p:sp>
      <p:sp>
        <p:nvSpPr>
          <p:cNvPr id="20" name="텍스트 개체 틀 23"/>
          <p:cNvSpPr txBox="1">
            <a:spLocks/>
          </p:cNvSpPr>
          <p:nvPr/>
        </p:nvSpPr>
        <p:spPr>
          <a:xfrm>
            <a:off x="196359" y="3068960"/>
            <a:ext cx="8739554" cy="4585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lang="ko-KR" altLang="en-US" sz="2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ko-KR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 lang="ko-KR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  <a:def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구성요소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8514" y="3599491"/>
            <a:ext cx="256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VEA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(Video Encryption Agent)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- CCTV </a:t>
            </a:r>
            <a:r>
              <a:rPr lang="ko-KR" altLang="en-US" sz="1200" dirty="0"/>
              <a:t>영상 암호화</a:t>
            </a:r>
            <a:endParaRPr lang="en-US" altLang="ko-K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3613183"/>
            <a:ext cx="2450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VMA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(Video Mgt. Agent)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- </a:t>
            </a:r>
            <a:r>
              <a:rPr lang="ko-KR" altLang="en-US" sz="1200" dirty="0"/>
              <a:t>암</a:t>
            </a:r>
            <a:r>
              <a:rPr lang="en-US" altLang="ko-KR" sz="1200" dirty="0"/>
              <a:t>/</a:t>
            </a:r>
            <a:r>
              <a:rPr lang="ko-KR" altLang="en-US" sz="1200" dirty="0" err="1"/>
              <a:t>복호화</a:t>
            </a:r>
            <a:r>
              <a:rPr lang="ko-KR" altLang="en-US" sz="1200" dirty="0"/>
              <a:t> 키 관리</a:t>
            </a:r>
            <a:endParaRPr lang="en-US" altLang="ko-K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3623924"/>
            <a:ext cx="273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VDA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(Video Decryption Agent)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- CCTV </a:t>
            </a:r>
            <a:r>
              <a:rPr lang="ko-KR" altLang="en-US" sz="1200" dirty="0"/>
              <a:t>영상 </a:t>
            </a:r>
            <a:r>
              <a:rPr lang="ko-KR" altLang="en-US" sz="1200" dirty="0" err="1"/>
              <a:t>복호화</a:t>
            </a:r>
            <a:endParaRPr lang="en-US" altLang="ko-KR" sz="1200" dirty="0"/>
          </a:p>
        </p:txBody>
      </p:sp>
      <p:pic>
        <p:nvPicPr>
          <p:cNvPr id="28" name="Picture 2" descr="D:\work\구성도\images\ico_privkeeper_v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432" y="4885973"/>
            <a:ext cx="571504" cy="571504"/>
          </a:xfrm>
          <a:prstGeom prst="rect">
            <a:avLst/>
          </a:prstGeom>
          <a:noFill/>
        </p:spPr>
      </p:pic>
      <p:pic>
        <p:nvPicPr>
          <p:cNvPr id="29" name="Picture 3" descr="D:\work\구성도\images\ico_privkeeper_v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664" y="4885973"/>
            <a:ext cx="571504" cy="571504"/>
          </a:xfrm>
          <a:prstGeom prst="rect">
            <a:avLst/>
          </a:prstGeom>
          <a:noFill/>
        </p:spPr>
      </p:pic>
      <p:pic>
        <p:nvPicPr>
          <p:cNvPr id="30" name="Picture 4" descr="D:\work\구성도\images\ico_privkeeper_v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184" y="4885973"/>
            <a:ext cx="571504" cy="571504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12360" y="4868285"/>
            <a:ext cx="359462" cy="67542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155247" y="3614525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LKS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(Local Key Sever)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Key </a:t>
            </a:r>
            <a:r>
              <a:rPr lang="ko-KR" altLang="en-US" sz="1200" dirty="0"/>
              <a:t>발급 및 저장</a:t>
            </a:r>
            <a:endParaRPr lang="en-US" altLang="ko-KR" sz="1200" dirty="0"/>
          </a:p>
        </p:txBody>
      </p:sp>
      <p:sp>
        <p:nvSpPr>
          <p:cNvPr id="41" name="덧셈 기호 40"/>
          <p:cNvSpPr/>
          <p:nvPr/>
        </p:nvSpPr>
        <p:spPr>
          <a:xfrm>
            <a:off x="2342288" y="4985473"/>
            <a:ext cx="357504" cy="358806"/>
          </a:xfrm>
          <a:prstGeom prst="mathPlus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42" name="덧셈 기호 41"/>
          <p:cNvSpPr/>
          <p:nvPr/>
        </p:nvSpPr>
        <p:spPr>
          <a:xfrm>
            <a:off x="4502528" y="4985473"/>
            <a:ext cx="357504" cy="358806"/>
          </a:xfrm>
          <a:prstGeom prst="mathPlus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43" name="덧셈 기호 42"/>
          <p:cNvSpPr/>
          <p:nvPr/>
        </p:nvSpPr>
        <p:spPr>
          <a:xfrm>
            <a:off x="6734776" y="4985473"/>
            <a:ext cx="357504" cy="358806"/>
          </a:xfrm>
          <a:prstGeom prst="mathPlus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" name="직사각형 2"/>
          <p:cNvSpPr/>
          <p:nvPr/>
        </p:nvSpPr>
        <p:spPr>
          <a:xfrm>
            <a:off x="229378" y="2090815"/>
            <a:ext cx="4572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lnSpc>
                <a:spcPct val="114000"/>
              </a:lnSpc>
              <a:spcAft>
                <a:spcPts val="300"/>
              </a:spcAft>
              <a:buClr>
                <a:srgbClr val="14366E"/>
              </a:buClr>
              <a:buFont typeface="Arial" panose="020B0604020202020204" pitchFamily="34" charset="0"/>
              <a:buChar char="•"/>
            </a:pPr>
            <a:r>
              <a:rPr lang="en-US" altLang="ko-KR" sz="1200" dirty="0"/>
              <a:t>CCTV IP Camera </a:t>
            </a:r>
            <a:r>
              <a:rPr lang="ko-KR" altLang="en-US" sz="1200" dirty="0"/>
              <a:t>영상 암호화 전송</a:t>
            </a: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Clr>
                <a:srgbClr val="14366E"/>
              </a:buClr>
              <a:buFont typeface="Arial" panose="020B0604020202020204" pitchFamily="34" charset="0"/>
              <a:buChar char="•"/>
            </a:pPr>
            <a:r>
              <a:rPr lang="en-US" altLang="ko-KR" sz="1200" dirty="0"/>
              <a:t>CCTV </a:t>
            </a:r>
            <a:r>
              <a:rPr lang="ko-KR" altLang="en-US" sz="1200" dirty="0"/>
              <a:t>콘텐트에 대한 암호화 저장</a:t>
            </a: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Clr>
                <a:srgbClr val="14366E"/>
              </a:buClr>
              <a:buFont typeface="Arial" panose="020B0604020202020204" pitchFamily="34" charset="0"/>
              <a:buChar char="•"/>
            </a:pPr>
            <a:r>
              <a:rPr lang="en-US" altLang="ko-KR" sz="1200" dirty="0"/>
              <a:t>VMS/NVR </a:t>
            </a:r>
            <a:r>
              <a:rPr lang="ko-KR" altLang="en-US" sz="1200" dirty="0"/>
              <a:t>전용 플레이어를 통한 </a:t>
            </a:r>
            <a:r>
              <a:rPr lang="en-US" altLang="ko-KR" sz="1200" dirty="0"/>
              <a:t>CCTV </a:t>
            </a:r>
            <a:r>
              <a:rPr lang="ko-KR" altLang="en-US" sz="1200" dirty="0"/>
              <a:t>영상 재생</a:t>
            </a:r>
          </a:p>
        </p:txBody>
      </p:sp>
    </p:spTree>
    <p:extLst>
      <p:ext uri="{BB962C8B-B14F-4D97-AF65-F5344CB8AC3E}">
        <p14:creationId xmlns:p14="http://schemas.microsoft.com/office/powerpoint/2010/main" val="290969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VEA</a:t>
            </a:r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092607"/>
          </a:xfrm>
        </p:spPr>
        <p:txBody>
          <a:bodyPr/>
          <a:lstStyle/>
          <a:p>
            <a:r>
              <a:rPr lang="en-US" altLang="ko-KR" spc="-100" dirty="0"/>
              <a:t>CCTV </a:t>
            </a:r>
            <a:r>
              <a:rPr lang="ko-KR" altLang="en-US" spc="-100" dirty="0"/>
              <a:t>영상 암호화 모듈 </a:t>
            </a:r>
            <a:r>
              <a:rPr lang="en-US" altLang="ko-KR" spc="-100" dirty="0"/>
              <a:t>(Video Encryption Agent)</a:t>
            </a:r>
          </a:p>
          <a:p>
            <a:pPr lvl="1"/>
            <a:r>
              <a:rPr lang="en-US" altLang="ko-KR" dirty="0"/>
              <a:t>VEA(Video Encryption Agent) IP CCTV</a:t>
            </a:r>
            <a:r>
              <a:rPr lang="ko-KR" altLang="en-US" dirty="0"/>
              <a:t>의 영상을 암호화 하는 모듈로서 카메라에서 생성되는 영상의 실시간 암호화가 가능합니다</a:t>
            </a:r>
            <a:r>
              <a:rPr lang="en-US" altLang="ko-KR" dirty="0"/>
              <a:t>. </a:t>
            </a:r>
            <a:r>
              <a:rPr lang="ko-KR" altLang="en-US" dirty="0"/>
              <a:t>주기적으로 </a:t>
            </a:r>
            <a:r>
              <a:rPr lang="en-US" altLang="ko-KR" dirty="0"/>
              <a:t>Key </a:t>
            </a:r>
            <a:r>
              <a:rPr lang="ko-KR" altLang="en-US" dirty="0"/>
              <a:t>갱신 및 </a:t>
            </a:r>
            <a:r>
              <a:rPr lang="en-US" altLang="ko-KR" dirty="0"/>
              <a:t>Key </a:t>
            </a:r>
            <a:r>
              <a:rPr lang="ko-KR" altLang="en-US" dirty="0"/>
              <a:t>관리를 함으로서 암호화의 보안 등급을 높였습니다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grpSp>
        <p:nvGrpSpPr>
          <p:cNvPr id="3" name="그룹 96"/>
          <p:cNvGrpSpPr/>
          <p:nvPr/>
        </p:nvGrpSpPr>
        <p:grpSpPr>
          <a:xfrm>
            <a:off x="714348" y="2214554"/>
            <a:ext cx="7643866" cy="3894702"/>
            <a:chOff x="714348" y="2214554"/>
            <a:chExt cx="7643866" cy="389470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193806" y="3353005"/>
              <a:ext cx="6164408" cy="2756251"/>
            </a:xfrm>
            <a:prstGeom prst="roundRect">
              <a:avLst>
                <a:gd name="adj" fmla="val 4476"/>
              </a:avLst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ko-KR" altLang="en-US" sz="900" b="1" dirty="0">
                  <a:solidFill>
                    <a:schemeClr val="tx1"/>
                  </a:solidFill>
                </a:rPr>
                <a:t>통합관제센터</a:t>
              </a:r>
            </a:p>
          </p:txBody>
        </p:sp>
        <p:pic>
          <p:nvPicPr>
            <p:cNvPr id="8" name="Picture 3" descr="D:\work\구성도\images\ico_cctv_02_colo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4348" y="2454228"/>
              <a:ext cx="431509" cy="359511"/>
            </a:xfrm>
            <a:prstGeom prst="rect">
              <a:avLst/>
            </a:prstGeom>
            <a:noFill/>
          </p:spPr>
        </p:pic>
        <p:sp>
          <p:nvSpPr>
            <p:cNvPr id="9" name="모서리가 둥근 사각형 설명선 8"/>
            <p:cNvSpPr/>
            <p:nvPr/>
          </p:nvSpPr>
          <p:spPr>
            <a:xfrm>
              <a:off x="1145857" y="2345300"/>
              <a:ext cx="308220" cy="299592"/>
            </a:xfrm>
            <a:prstGeom prst="wedgeRoundRectCallout">
              <a:avLst>
                <a:gd name="adj1" fmla="val -77523"/>
                <a:gd name="adj2" fmla="val 22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7502" y="2405219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75992" y="2813739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/>
                <a:t>IP </a:t>
              </a:r>
              <a:r>
                <a:rPr lang="ko-KR" altLang="en-US" sz="800" dirty="0"/>
                <a:t>카메라</a:t>
              </a:r>
            </a:p>
          </p:txBody>
        </p:sp>
        <p:cxnSp>
          <p:nvCxnSpPr>
            <p:cNvPr id="12" name="직선 연결선 11"/>
            <p:cNvCxnSpPr>
              <a:stCxn id="44" idx="3"/>
              <a:endCxn id="15" idx="1"/>
            </p:cNvCxnSpPr>
            <p:nvPr/>
          </p:nvCxnSpPr>
          <p:spPr>
            <a:xfrm>
              <a:off x="1145857" y="2704811"/>
              <a:ext cx="2404119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56841" y="2944485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ko-KR" altLang="en-US" sz="800" dirty="0"/>
                <a:t>네트워크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9976" y="2465137"/>
              <a:ext cx="49315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ko-KR" altLang="en-US" sz="800" dirty="0"/>
                <a:t>스위치</a:t>
              </a:r>
            </a:p>
          </p:txBody>
        </p:sp>
        <p:pic>
          <p:nvPicPr>
            <p:cNvPr id="15" name="Picture 2" descr="https://images-na.ssl-images-amazon.com/images/I/516aeK%2BT6TL.jpg"/>
            <p:cNvPicPr>
              <a:picLocks noChangeAspect="1" noChangeArrowheads="1"/>
            </p:cNvPicPr>
            <p:nvPr/>
          </p:nvPicPr>
          <p:blipFill>
            <a:blip r:embed="rId4" cstate="print"/>
            <a:srcRect l="867" t="26427" r="1762" b="44945"/>
            <a:stretch>
              <a:fillRect/>
            </a:stretch>
          </p:blipFill>
          <p:spPr bwMode="auto">
            <a:xfrm>
              <a:off x="3549976" y="2584974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981484" y="4311701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dirty="0"/>
                <a:t>NVR</a:t>
              </a:r>
            </a:p>
          </p:txBody>
        </p:sp>
        <p:pic>
          <p:nvPicPr>
            <p:cNvPr id="17" name="Picture 4" descr="D:\work\구성도\images\ico_computer.pn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289705" y="4959896"/>
              <a:ext cx="369864" cy="239674"/>
            </a:xfrm>
            <a:prstGeom prst="rect">
              <a:avLst/>
            </a:prstGeom>
            <a:noFill/>
          </p:spPr>
        </p:pic>
        <p:cxnSp>
          <p:nvCxnSpPr>
            <p:cNvPr id="18" name="직선 연결선 10"/>
            <p:cNvCxnSpPr>
              <a:stCxn id="76" idx="2"/>
              <a:endCxn id="17" idx="0"/>
            </p:cNvCxnSpPr>
            <p:nvPr/>
          </p:nvCxnSpPr>
          <p:spPr>
            <a:xfrm>
              <a:off x="4474637" y="4671212"/>
              <a:ext cx="0" cy="288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28061" y="5210479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/>
                <a:t>관리자</a:t>
              </a:r>
              <a:endParaRPr lang="en-US" altLang="ko-KR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63688" y="3641689"/>
              <a:ext cx="616441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dirty="0" err="1"/>
                <a:t>월모니터</a:t>
              </a:r>
              <a:endParaRPr lang="en-US" altLang="ko-KR" sz="800" dirty="0"/>
            </a:p>
          </p:txBody>
        </p:sp>
        <p:pic>
          <p:nvPicPr>
            <p:cNvPr id="21" name="Picture 6" descr="D:\work\구성도\images\ico_server_2u_storag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76010" y="4431538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5276010" y="4311701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dirty="0"/>
                <a:t>VMS</a:t>
              </a:r>
            </a:p>
          </p:txBody>
        </p:sp>
        <p:cxnSp>
          <p:nvCxnSpPr>
            <p:cNvPr id="23" name="직선 연결선 10"/>
            <p:cNvCxnSpPr>
              <a:stCxn id="76" idx="3"/>
              <a:endCxn id="21" idx="1"/>
            </p:cNvCxnSpPr>
            <p:nvPr/>
          </p:nvCxnSpPr>
          <p:spPr>
            <a:xfrm>
              <a:off x="4967790" y="4551375"/>
              <a:ext cx="30822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276010" y="4850968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ko-KR" altLang="en-US" sz="800" dirty="0"/>
                <a:t>스토리지</a:t>
              </a:r>
              <a:endParaRPr lang="en-US" altLang="ko-KR" sz="800" dirty="0"/>
            </a:p>
          </p:txBody>
        </p:sp>
        <p:cxnSp>
          <p:nvCxnSpPr>
            <p:cNvPr id="25" name="직선 연결선 10"/>
            <p:cNvCxnSpPr>
              <a:stCxn id="21" idx="2"/>
              <a:endCxn id="79" idx="0"/>
            </p:cNvCxnSpPr>
            <p:nvPr/>
          </p:nvCxnSpPr>
          <p:spPr>
            <a:xfrm>
              <a:off x="5769163" y="4671212"/>
              <a:ext cx="0" cy="288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34"/>
            <p:cNvCxnSpPr>
              <a:stCxn id="43" idx="3"/>
              <a:endCxn id="30" idx="1"/>
            </p:cNvCxnSpPr>
            <p:nvPr/>
          </p:nvCxnSpPr>
          <p:spPr>
            <a:xfrm flipV="1">
              <a:off x="6262315" y="3941281"/>
              <a:ext cx="801373" cy="550175"/>
            </a:xfrm>
            <a:prstGeom prst="bentConnector3">
              <a:avLst>
                <a:gd name="adj1" fmla="val 26961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8" descr="D:\work\구성도\images\ico-wallmonitor-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63688" y="3761526"/>
              <a:ext cx="616441" cy="359511"/>
            </a:xfrm>
            <a:prstGeom prst="rect">
              <a:avLst/>
            </a:prstGeom>
            <a:noFill/>
          </p:spPr>
        </p:pic>
        <p:sp>
          <p:nvSpPr>
            <p:cNvPr id="31" name="원통 30"/>
            <p:cNvSpPr/>
            <p:nvPr/>
          </p:nvSpPr>
          <p:spPr>
            <a:xfrm rot="5400000">
              <a:off x="5030296" y="227831"/>
              <a:ext cx="59918" cy="57329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4"/>
            <p:cNvCxnSpPr>
              <a:stCxn id="15" idx="3"/>
              <a:endCxn id="31" idx="2"/>
            </p:cNvCxnSpPr>
            <p:nvPr/>
          </p:nvCxnSpPr>
          <p:spPr>
            <a:xfrm>
              <a:off x="4536281" y="2704811"/>
              <a:ext cx="523975" cy="359511"/>
            </a:xfrm>
            <a:prstGeom prst="bentConnector4">
              <a:avLst>
                <a:gd name="adj1" fmla="val 99081"/>
                <a:gd name="adj2" fmla="val 388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>
              <a:endCxn id="76" idx="0"/>
            </p:cNvCxnSpPr>
            <p:nvPr/>
          </p:nvCxnSpPr>
          <p:spPr>
            <a:xfrm>
              <a:off x="4474637" y="3124240"/>
              <a:ext cx="0" cy="130729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endCxn id="21" idx="0"/>
            </p:cNvCxnSpPr>
            <p:nvPr/>
          </p:nvCxnSpPr>
          <p:spPr>
            <a:xfrm>
              <a:off x="5769163" y="3124240"/>
              <a:ext cx="0" cy="130729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60924" y="2214554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암호화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(VEA)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모서리가 둥근 사각형 설명선 36"/>
            <p:cNvSpPr/>
            <p:nvPr/>
          </p:nvSpPr>
          <p:spPr>
            <a:xfrm>
              <a:off x="4721213" y="4072027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782858" y="4131947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536281" y="3941281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복호화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(VDA)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모서리가 둥근 사각형 설명선 39"/>
            <p:cNvSpPr/>
            <p:nvPr/>
          </p:nvSpPr>
          <p:spPr>
            <a:xfrm>
              <a:off x="6015739" y="4072027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77384" y="4131947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5830807" y="3941281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복호화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(VDA)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139027" y="4431538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22568" y="2644892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Picture 3" descr="D:\work\구성도\images\ico_cctv_02_colo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4348" y="3592679"/>
              <a:ext cx="431509" cy="359511"/>
            </a:xfrm>
            <a:prstGeom prst="rect">
              <a:avLst/>
            </a:prstGeom>
            <a:noFill/>
          </p:spPr>
        </p:pic>
        <p:sp>
          <p:nvSpPr>
            <p:cNvPr id="46" name="모서리가 둥근 사각형 설명선 45"/>
            <p:cNvSpPr/>
            <p:nvPr/>
          </p:nvSpPr>
          <p:spPr>
            <a:xfrm>
              <a:off x="1145857" y="3483751"/>
              <a:ext cx="308220" cy="299592"/>
            </a:xfrm>
            <a:prstGeom prst="wedgeRoundRectCallout">
              <a:avLst>
                <a:gd name="adj1" fmla="val -77523"/>
                <a:gd name="adj2" fmla="val 22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7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7502" y="3543671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775992" y="3952190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/>
                <a:t>IP </a:t>
              </a:r>
              <a:r>
                <a:rPr lang="ko-KR" altLang="en-US" sz="800" dirty="0"/>
                <a:t>카메라</a:t>
              </a:r>
            </a:p>
          </p:txBody>
        </p:sp>
        <p:cxnSp>
          <p:nvCxnSpPr>
            <p:cNvPr id="49" name="직선 연결선 87"/>
            <p:cNvCxnSpPr>
              <a:stCxn id="51" idx="3"/>
              <a:endCxn id="52" idx="1"/>
            </p:cNvCxnSpPr>
            <p:nvPr/>
          </p:nvCxnSpPr>
          <p:spPr>
            <a:xfrm flipV="1">
              <a:off x="1145857" y="2764729"/>
              <a:ext cx="2404119" cy="1078533"/>
            </a:xfrm>
            <a:prstGeom prst="bentConnector3">
              <a:avLst>
                <a:gd name="adj1" fmla="val 34011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960924" y="3353005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암호화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(VEA)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022568" y="3783344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549976" y="2704811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2378738" y="3772435"/>
              <a:ext cx="1232882" cy="1557881"/>
            </a:xfrm>
            <a:prstGeom prst="roundRect">
              <a:avLst>
                <a:gd name="adj" fmla="val 6667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02026" y="4072027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b="1" dirty="0">
                  <a:solidFill>
                    <a:srgbClr val="C00000"/>
                  </a:solidFill>
                </a:rPr>
                <a:t>Key 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관리자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02026" y="4371620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장치 관리자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02026" y="4671212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권한 관리자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02026" y="4970805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채널 관리자</a:t>
              </a:r>
            </a:p>
          </p:txBody>
        </p:sp>
        <p:pic>
          <p:nvPicPr>
            <p:cNvPr id="58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191864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59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491457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60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791049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61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5090642"/>
              <a:ext cx="986305" cy="119837"/>
            </a:xfrm>
            <a:prstGeom prst="rect">
              <a:avLst/>
            </a:prstGeom>
            <a:noFill/>
          </p:spPr>
        </p:pic>
        <p:cxnSp>
          <p:nvCxnSpPr>
            <p:cNvPr id="62" name="직선 연결선 61"/>
            <p:cNvCxnSpPr>
              <a:stCxn id="60" idx="3"/>
            </p:cNvCxnSpPr>
            <p:nvPr/>
          </p:nvCxnSpPr>
          <p:spPr>
            <a:xfrm>
              <a:off x="3488332" y="4850968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>
              <a:stCxn id="59" idx="3"/>
            </p:cNvCxnSpPr>
            <p:nvPr/>
          </p:nvCxnSpPr>
          <p:spPr>
            <a:xfrm>
              <a:off x="3488332" y="4551375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>
              <a:stCxn id="58" idx="3"/>
            </p:cNvCxnSpPr>
            <p:nvPr/>
          </p:nvCxnSpPr>
          <p:spPr>
            <a:xfrm>
              <a:off x="3488332" y="4251783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양쪽 모서리가 둥근 사각형 64"/>
            <p:cNvSpPr/>
            <p:nvPr/>
          </p:nvSpPr>
          <p:spPr>
            <a:xfrm>
              <a:off x="2378738" y="3772435"/>
              <a:ext cx="1232882" cy="179755"/>
            </a:xfrm>
            <a:prstGeom prst="round2SameRect">
              <a:avLst>
                <a:gd name="adj1" fmla="val 43123"/>
                <a:gd name="adj2" fmla="val 0"/>
              </a:avLst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/>
                <a:t>CCTV</a:t>
              </a:r>
              <a:r>
                <a:rPr lang="en-US" altLang="ko-KR" sz="700" b="1" dirty="0"/>
                <a:t> </a:t>
              </a:r>
              <a:r>
                <a:rPr lang="ko-KR" altLang="en-US" sz="700" b="1" dirty="0"/>
                <a:t>보안강화 솔루션</a:t>
              </a:r>
            </a:p>
          </p:txBody>
        </p:sp>
        <p:cxnSp>
          <p:nvCxnSpPr>
            <p:cNvPr id="66" name="직선 연결선 122"/>
            <p:cNvCxnSpPr>
              <a:stCxn id="61" idx="3"/>
            </p:cNvCxnSpPr>
            <p:nvPr/>
          </p:nvCxnSpPr>
          <p:spPr>
            <a:xfrm flipV="1">
              <a:off x="3488332" y="3113331"/>
              <a:ext cx="308220" cy="2037229"/>
            </a:xfrm>
            <a:prstGeom prst="bentConnector2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모서리가 둥근 직사각형 66"/>
            <p:cNvSpPr/>
            <p:nvPr/>
          </p:nvSpPr>
          <p:spPr>
            <a:xfrm flipH="1">
              <a:off x="714348" y="4202773"/>
              <a:ext cx="1006019" cy="1018614"/>
            </a:xfrm>
            <a:prstGeom prst="roundRect">
              <a:avLst>
                <a:gd name="adj" fmla="val 8664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</a:rPr>
                <a:t>범례</a:t>
              </a:r>
            </a:p>
          </p:txBody>
        </p:sp>
        <p:sp>
          <p:nvSpPr>
            <p:cNvPr id="68" name="모서리가 둥근 직사각형 67"/>
            <p:cNvSpPr/>
            <p:nvPr/>
          </p:nvSpPr>
          <p:spPr>
            <a:xfrm flipH="1">
              <a:off x="1437925" y="4460967"/>
              <a:ext cx="188295" cy="137268"/>
            </a:xfrm>
            <a:prstGeom prst="roundRect">
              <a:avLst>
                <a:gd name="adj" fmla="val 8568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9" name="Shape 22"/>
            <p:cNvCxnSpPr/>
            <p:nvPr/>
          </p:nvCxnSpPr>
          <p:spPr>
            <a:xfrm flipH="1">
              <a:off x="1437925" y="4921795"/>
              <a:ext cx="18829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hape 22"/>
            <p:cNvCxnSpPr/>
            <p:nvPr/>
          </p:nvCxnSpPr>
          <p:spPr>
            <a:xfrm flipH="1">
              <a:off x="1437925" y="4742040"/>
              <a:ext cx="188295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flipH="1">
              <a:off x="777574" y="4460967"/>
              <a:ext cx="676504" cy="137268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보안 솔루션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777574" y="4689747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암호화 데이터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777574" y="4872770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 err="1">
                  <a:solidFill>
                    <a:prstClr val="black"/>
                  </a:solidFill>
                </a:rPr>
                <a:t>비보안</a:t>
              </a:r>
              <a:r>
                <a:rPr lang="ko-KR" altLang="en-US" sz="800" dirty="0">
                  <a:solidFill>
                    <a:prstClr val="black"/>
                  </a:solidFill>
                </a:rPr>
                <a:t> 데이터</a:t>
              </a:r>
            </a:p>
          </p:txBody>
        </p:sp>
        <p:cxnSp>
          <p:nvCxnSpPr>
            <p:cNvPr id="74" name="Shape 22"/>
            <p:cNvCxnSpPr/>
            <p:nvPr/>
          </p:nvCxnSpPr>
          <p:spPr>
            <a:xfrm flipH="1">
              <a:off x="1437925" y="5101551"/>
              <a:ext cx="188295" cy="0"/>
            </a:xfrm>
            <a:prstGeom prst="straightConnector1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flipH="1">
              <a:off x="777574" y="5041632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보안 </a:t>
              </a:r>
              <a:r>
                <a:rPr lang="ko-KR" altLang="en-US" sz="800" dirty="0" err="1">
                  <a:solidFill>
                    <a:prstClr val="black"/>
                  </a:solidFill>
                </a:rPr>
                <a:t>콘트롤</a:t>
              </a:r>
              <a:endParaRPr lang="ko-KR" alt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76" name="Picture 2" descr="D:\work\구성도\images\ico_server_2u_server_2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81484" y="4431538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77" name="모서리가 둥근 직사각형 76"/>
            <p:cNvSpPr/>
            <p:nvPr/>
          </p:nvSpPr>
          <p:spPr>
            <a:xfrm>
              <a:off x="6570536" y="4611294"/>
              <a:ext cx="1602746" cy="1318207"/>
            </a:xfrm>
            <a:prstGeom prst="roundRect">
              <a:avLst>
                <a:gd name="adj" fmla="val 5269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endParaRPr lang="ko-KR" altLang="en-US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양쪽 모서리가 둥근 사각형 77"/>
            <p:cNvSpPr/>
            <p:nvPr/>
          </p:nvSpPr>
          <p:spPr bwMode="auto">
            <a:xfrm>
              <a:off x="6570536" y="4611294"/>
              <a:ext cx="1602746" cy="179755"/>
            </a:xfrm>
            <a:prstGeom prst="round2SameRect">
              <a:avLst>
                <a:gd name="adj1" fmla="val 34454"/>
                <a:gd name="adj2" fmla="val 0"/>
              </a:avLst>
            </a:prstGeom>
            <a:solidFill>
              <a:srgbClr val="C0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/>
            <a:lstStyle/>
            <a:p>
              <a:pPr algn="ctr"/>
              <a:r>
                <a:rPr lang="ko-KR" altLang="en-US" sz="800" b="1" dirty="0">
                  <a:solidFill>
                    <a:schemeClr val="bg1"/>
                  </a:solidFill>
                </a:rPr>
                <a:t>반출 솔루션</a:t>
              </a:r>
              <a:endParaRPr lang="en-US" altLang="ko-KR" sz="800" b="1" dirty="0">
                <a:solidFill>
                  <a:schemeClr val="bg1"/>
                </a:solidFill>
              </a:endParaRPr>
            </a:p>
          </p:txBody>
        </p:sp>
        <p:pic>
          <p:nvPicPr>
            <p:cNvPr id="79" name="Picture 6" descr="D:\work\구성도\images\ico_server_2u_storag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76010" y="4959896"/>
              <a:ext cx="986305" cy="239674"/>
            </a:xfrm>
            <a:prstGeom prst="rect">
              <a:avLst/>
            </a:prstGeom>
            <a:noFill/>
          </p:spPr>
        </p:pic>
        <p:pic>
          <p:nvPicPr>
            <p:cNvPr id="80" name="Picture 2" descr="D:\work\구성도\images\ico_server_2u_server_2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6693824" y="4970805"/>
              <a:ext cx="986305" cy="239674"/>
            </a:xfrm>
            <a:prstGeom prst="rect">
              <a:avLst/>
            </a:prstGeom>
            <a:noFill/>
          </p:spPr>
        </p:pic>
        <p:cxnSp>
          <p:nvCxnSpPr>
            <p:cNvPr id="81" name="직선 화살표 연결선 34"/>
            <p:cNvCxnSpPr>
              <a:stCxn id="21" idx="3"/>
              <a:endCxn id="80" idx="1"/>
            </p:cNvCxnSpPr>
            <p:nvPr/>
          </p:nvCxnSpPr>
          <p:spPr>
            <a:xfrm>
              <a:off x="6262315" y="4551375"/>
              <a:ext cx="431509" cy="5392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4" descr="D:\work\구성도\images\ico_computer.pn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7002044" y="5488253"/>
              <a:ext cx="369864" cy="239674"/>
            </a:xfrm>
            <a:prstGeom prst="rect">
              <a:avLst/>
            </a:prstGeom>
            <a:noFill/>
          </p:spPr>
        </p:pic>
        <p:cxnSp>
          <p:nvCxnSpPr>
            <p:cNvPr id="83" name="직선 연결선 10"/>
            <p:cNvCxnSpPr>
              <a:stCxn id="80" idx="2"/>
              <a:endCxn id="82" idx="0"/>
            </p:cNvCxnSpPr>
            <p:nvPr/>
          </p:nvCxnSpPr>
          <p:spPr>
            <a:xfrm>
              <a:off x="7186976" y="5210479"/>
              <a:ext cx="0" cy="277775"/>
            </a:xfrm>
            <a:prstGeom prst="straightConnector1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940400" y="5738836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dirty="0"/>
                <a:t>반출 관리자</a:t>
              </a:r>
              <a:endParaRPr lang="en-US" altLang="ko-KR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93824" y="4850968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b="1" dirty="0">
                  <a:solidFill>
                    <a:srgbClr val="C00000"/>
                  </a:solidFill>
                </a:rPr>
                <a:t>PrivKeeper X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pic>
          <p:nvPicPr>
            <p:cNvPr id="86" name="Picture 4" descr="D:\work\구성도\images\ico_usb_dongle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 rot="16200000">
              <a:off x="7868513" y="5028998"/>
              <a:ext cx="239674" cy="123288"/>
            </a:xfrm>
            <a:prstGeom prst="rect">
              <a:avLst/>
            </a:prstGeom>
            <a:noFill/>
          </p:spPr>
        </p:pic>
        <p:cxnSp>
          <p:nvCxnSpPr>
            <p:cNvPr id="87" name="직선 연결선 86"/>
            <p:cNvCxnSpPr>
              <a:stCxn id="80" idx="3"/>
              <a:endCxn id="86" idx="0"/>
            </p:cNvCxnSpPr>
            <p:nvPr/>
          </p:nvCxnSpPr>
          <p:spPr>
            <a:xfrm>
              <a:off x="7680129" y="5090642"/>
              <a:ext cx="246576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926705" y="4850968"/>
              <a:ext cx="246576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b="1" dirty="0">
                  <a:solidFill>
                    <a:srgbClr val="C00000"/>
                  </a:solidFill>
                </a:rPr>
                <a:t>LKS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91" name="모서리가 둥근 사각형 설명선 90"/>
            <p:cNvSpPr/>
            <p:nvPr/>
          </p:nvSpPr>
          <p:spPr>
            <a:xfrm>
              <a:off x="3935971" y="3916936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2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97616" y="3976856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>
              <a:off x="3751039" y="3786190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키관리서버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(VMA)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94" name="모서리가 둥근 사각형 설명선 93"/>
            <p:cNvSpPr/>
            <p:nvPr/>
          </p:nvSpPr>
          <p:spPr>
            <a:xfrm>
              <a:off x="5364731" y="3916936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5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426376" y="3976856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96" name="TextBox 95"/>
            <p:cNvSpPr txBox="1"/>
            <p:nvPr/>
          </p:nvSpPr>
          <p:spPr>
            <a:xfrm>
              <a:off x="5179799" y="3786190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키관리서버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(VMA)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570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VDA</a:t>
            </a:r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092607"/>
          </a:xfrm>
        </p:spPr>
        <p:txBody>
          <a:bodyPr/>
          <a:lstStyle/>
          <a:p>
            <a:r>
              <a:rPr lang="ko-KR" altLang="en-US" spc="-100" dirty="0"/>
              <a:t>영상 재생 </a:t>
            </a:r>
            <a:r>
              <a:rPr lang="ko-KR" altLang="en-US" spc="-100" dirty="0" err="1"/>
              <a:t>복호화</a:t>
            </a:r>
            <a:r>
              <a:rPr lang="ko-KR" altLang="en-US" spc="-100" dirty="0"/>
              <a:t> 모듈</a:t>
            </a:r>
            <a:r>
              <a:rPr lang="en-US" altLang="ko-KR" spc="-100" dirty="0"/>
              <a:t>(Video Decryption Agent)</a:t>
            </a:r>
          </a:p>
          <a:p>
            <a:pPr lvl="1"/>
            <a:r>
              <a:rPr lang="en-US" altLang="ko-KR" dirty="0"/>
              <a:t>VDA(Video Decryption Agent) </a:t>
            </a:r>
            <a:r>
              <a:rPr lang="ko-KR" altLang="en-US" dirty="0"/>
              <a:t>모듈은 영상 재생 프로그램용 모듈로서 영상 재생을 위한 암호화된 영상의 </a:t>
            </a:r>
            <a:r>
              <a:rPr lang="ko-KR" altLang="en-US" dirty="0" err="1"/>
              <a:t>복호화</a:t>
            </a:r>
            <a:r>
              <a:rPr lang="ko-KR" altLang="en-US" dirty="0"/>
              <a:t> 기능을 가지고 있습니다</a:t>
            </a:r>
            <a:r>
              <a:rPr lang="en-US" altLang="ko-KR" dirty="0"/>
              <a:t>. </a:t>
            </a:r>
          </a:p>
        </p:txBody>
      </p:sp>
      <p:grpSp>
        <p:nvGrpSpPr>
          <p:cNvPr id="3" name="그룹 89"/>
          <p:cNvGrpSpPr/>
          <p:nvPr/>
        </p:nvGrpSpPr>
        <p:grpSpPr>
          <a:xfrm>
            <a:off x="714348" y="2214554"/>
            <a:ext cx="7643866" cy="3894702"/>
            <a:chOff x="714348" y="2214554"/>
            <a:chExt cx="7643866" cy="3894702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2193806" y="3353005"/>
              <a:ext cx="6164408" cy="2756251"/>
            </a:xfrm>
            <a:prstGeom prst="roundRect">
              <a:avLst>
                <a:gd name="adj" fmla="val 4476"/>
              </a:avLst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ko-KR" altLang="en-US" sz="900" b="1" dirty="0">
                  <a:solidFill>
                    <a:schemeClr val="tx1"/>
                  </a:solidFill>
                </a:rPr>
                <a:t>통합관제센터</a:t>
              </a:r>
            </a:p>
          </p:txBody>
        </p:sp>
        <p:pic>
          <p:nvPicPr>
            <p:cNvPr id="92" name="Picture 3" descr="D:\work\구성도\images\ico_cctv_02_colo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4348" y="2454228"/>
              <a:ext cx="431509" cy="359511"/>
            </a:xfrm>
            <a:prstGeom prst="rect">
              <a:avLst/>
            </a:prstGeom>
            <a:noFill/>
          </p:spPr>
        </p:pic>
        <p:sp>
          <p:nvSpPr>
            <p:cNvPr id="93" name="모서리가 둥근 사각형 설명선 92"/>
            <p:cNvSpPr/>
            <p:nvPr/>
          </p:nvSpPr>
          <p:spPr>
            <a:xfrm>
              <a:off x="1145857" y="2345300"/>
              <a:ext cx="308220" cy="299592"/>
            </a:xfrm>
            <a:prstGeom prst="wedgeRoundRectCallout">
              <a:avLst>
                <a:gd name="adj1" fmla="val -77523"/>
                <a:gd name="adj2" fmla="val 22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4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7502" y="2405219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775992" y="2813739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/>
                <a:t>IP </a:t>
              </a:r>
              <a:r>
                <a:rPr lang="ko-KR" altLang="en-US" sz="800" dirty="0"/>
                <a:t>카메라</a:t>
              </a:r>
            </a:p>
          </p:txBody>
        </p:sp>
        <p:cxnSp>
          <p:nvCxnSpPr>
            <p:cNvPr id="96" name="직선 연결선 95"/>
            <p:cNvCxnSpPr>
              <a:stCxn id="124" idx="3"/>
              <a:endCxn id="99" idx="1"/>
            </p:cNvCxnSpPr>
            <p:nvPr/>
          </p:nvCxnSpPr>
          <p:spPr>
            <a:xfrm>
              <a:off x="1145857" y="2704811"/>
              <a:ext cx="2404119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556841" y="2944485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ko-KR" altLang="en-US" sz="800" dirty="0"/>
                <a:t>네트워크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49976" y="2465137"/>
              <a:ext cx="49315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ko-KR" altLang="en-US" sz="800" dirty="0"/>
                <a:t>스위치</a:t>
              </a:r>
            </a:p>
          </p:txBody>
        </p:sp>
        <p:pic>
          <p:nvPicPr>
            <p:cNvPr id="99" name="Picture 2" descr="https://images-na.ssl-images-amazon.com/images/I/516aeK%2BT6TL.jpg"/>
            <p:cNvPicPr>
              <a:picLocks noChangeAspect="1" noChangeArrowheads="1"/>
            </p:cNvPicPr>
            <p:nvPr/>
          </p:nvPicPr>
          <p:blipFill>
            <a:blip r:embed="rId4" cstate="print"/>
            <a:srcRect l="867" t="26427" r="1762" b="44945"/>
            <a:stretch>
              <a:fillRect/>
            </a:stretch>
          </p:blipFill>
          <p:spPr bwMode="auto">
            <a:xfrm>
              <a:off x="3549976" y="2584974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3981484" y="4311701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dirty="0"/>
                <a:t>NVR</a:t>
              </a:r>
            </a:p>
          </p:txBody>
        </p:sp>
        <p:pic>
          <p:nvPicPr>
            <p:cNvPr id="101" name="Picture 4" descr="D:\work\구성도\images\ico_computer.pn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289705" y="4959896"/>
              <a:ext cx="369864" cy="239674"/>
            </a:xfrm>
            <a:prstGeom prst="rect">
              <a:avLst/>
            </a:prstGeom>
            <a:noFill/>
          </p:spPr>
        </p:pic>
        <p:cxnSp>
          <p:nvCxnSpPr>
            <p:cNvPr id="102" name="직선 연결선 10"/>
            <p:cNvCxnSpPr>
              <a:stCxn id="156" idx="2"/>
              <a:endCxn id="101" idx="0"/>
            </p:cNvCxnSpPr>
            <p:nvPr/>
          </p:nvCxnSpPr>
          <p:spPr>
            <a:xfrm>
              <a:off x="4474637" y="4671212"/>
              <a:ext cx="0" cy="288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4228061" y="5210479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/>
                <a:t>관리자</a:t>
              </a:r>
              <a:endParaRPr lang="en-US" altLang="ko-KR" sz="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063688" y="3641689"/>
              <a:ext cx="616441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dirty="0" err="1"/>
                <a:t>월모니터</a:t>
              </a:r>
              <a:endParaRPr lang="en-US" altLang="ko-KR" sz="800" dirty="0"/>
            </a:p>
          </p:txBody>
        </p:sp>
        <p:pic>
          <p:nvPicPr>
            <p:cNvPr id="105" name="Picture 6" descr="D:\work\구성도\images\ico_server_2u_storag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76010" y="4431538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06" name="TextBox 105"/>
            <p:cNvSpPr txBox="1"/>
            <p:nvPr/>
          </p:nvSpPr>
          <p:spPr>
            <a:xfrm>
              <a:off x="5276010" y="4311701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dirty="0"/>
                <a:t>VMS</a:t>
              </a:r>
            </a:p>
          </p:txBody>
        </p:sp>
        <p:cxnSp>
          <p:nvCxnSpPr>
            <p:cNvPr id="107" name="직선 연결선 10"/>
            <p:cNvCxnSpPr>
              <a:stCxn id="156" idx="3"/>
              <a:endCxn id="105" idx="1"/>
            </p:cNvCxnSpPr>
            <p:nvPr/>
          </p:nvCxnSpPr>
          <p:spPr>
            <a:xfrm>
              <a:off x="4967790" y="4551375"/>
              <a:ext cx="30822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276010" y="4850968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ko-KR" altLang="en-US" sz="800" dirty="0"/>
                <a:t>스토리지</a:t>
              </a:r>
              <a:endParaRPr lang="en-US" altLang="ko-KR" sz="800" dirty="0"/>
            </a:p>
          </p:txBody>
        </p:sp>
        <p:cxnSp>
          <p:nvCxnSpPr>
            <p:cNvPr id="109" name="직선 연결선 10"/>
            <p:cNvCxnSpPr>
              <a:stCxn id="105" idx="2"/>
              <a:endCxn id="159" idx="0"/>
            </p:cNvCxnSpPr>
            <p:nvPr/>
          </p:nvCxnSpPr>
          <p:spPr>
            <a:xfrm>
              <a:off x="5769163" y="4671212"/>
              <a:ext cx="0" cy="288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34"/>
            <p:cNvCxnSpPr>
              <a:stCxn id="123" idx="3"/>
              <a:endCxn id="111" idx="1"/>
            </p:cNvCxnSpPr>
            <p:nvPr/>
          </p:nvCxnSpPr>
          <p:spPr>
            <a:xfrm flipV="1">
              <a:off x="6262315" y="3941281"/>
              <a:ext cx="801373" cy="550175"/>
            </a:xfrm>
            <a:prstGeom prst="bentConnector3">
              <a:avLst>
                <a:gd name="adj1" fmla="val 26961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8" descr="D:\work\구성도\images\ico-wallmonitor-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63688" y="3761526"/>
              <a:ext cx="616441" cy="359511"/>
            </a:xfrm>
            <a:prstGeom prst="rect">
              <a:avLst/>
            </a:prstGeom>
            <a:noFill/>
          </p:spPr>
        </p:pic>
        <p:sp>
          <p:nvSpPr>
            <p:cNvPr id="112" name="원통 111"/>
            <p:cNvSpPr/>
            <p:nvPr/>
          </p:nvSpPr>
          <p:spPr>
            <a:xfrm rot="5400000">
              <a:off x="5030296" y="227831"/>
              <a:ext cx="59918" cy="57329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3" name="직선 연결선 34"/>
            <p:cNvCxnSpPr>
              <a:stCxn id="99" idx="3"/>
              <a:endCxn id="112" idx="2"/>
            </p:cNvCxnSpPr>
            <p:nvPr/>
          </p:nvCxnSpPr>
          <p:spPr>
            <a:xfrm>
              <a:off x="4536281" y="2704811"/>
              <a:ext cx="523975" cy="359511"/>
            </a:xfrm>
            <a:prstGeom prst="bentConnector4">
              <a:avLst>
                <a:gd name="adj1" fmla="val 99081"/>
                <a:gd name="adj2" fmla="val 388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>
              <a:endCxn id="156" idx="0"/>
            </p:cNvCxnSpPr>
            <p:nvPr/>
          </p:nvCxnSpPr>
          <p:spPr>
            <a:xfrm>
              <a:off x="4474637" y="3124240"/>
              <a:ext cx="0" cy="130729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>
              <a:endCxn id="105" idx="0"/>
            </p:cNvCxnSpPr>
            <p:nvPr/>
          </p:nvCxnSpPr>
          <p:spPr>
            <a:xfrm>
              <a:off x="5769163" y="3124240"/>
              <a:ext cx="0" cy="130729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960924" y="2214554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암호화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(VEA)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17" name="모서리가 둥근 사각형 설명선 116"/>
            <p:cNvSpPr/>
            <p:nvPr/>
          </p:nvSpPr>
          <p:spPr>
            <a:xfrm>
              <a:off x="4721213" y="4072027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8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782858" y="4131947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4536281" y="3941281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복호화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(VDA)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20" name="모서리가 둥근 사각형 설명선 119"/>
            <p:cNvSpPr/>
            <p:nvPr/>
          </p:nvSpPr>
          <p:spPr>
            <a:xfrm>
              <a:off x="6015739" y="4072027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1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77384" y="4131947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22" name="TextBox 121"/>
            <p:cNvSpPr txBox="1"/>
            <p:nvPr/>
          </p:nvSpPr>
          <p:spPr>
            <a:xfrm>
              <a:off x="5830807" y="3941281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복호화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(VDA)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6139027" y="4431538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1022568" y="2644892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5" name="Picture 3" descr="D:\work\구성도\images\ico_cctv_02_colo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4348" y="3592679"/>
              <a:ext cx="431509" cy="359511"/>
            </a:xfrm>
            <a:prstGeom prst="rect">
              <a:avLst/>
            </a:prstGeom>
            <a:noFill/>
          </p:spPr>
        </p:pic>
        <p:sp>
          <p:nvSpPr>
            <p:cNvPr id="126" name="모서리가 둥근 사각형 설명선 125"/>
            <p:cNvSpPr/>
            <p:nvPr/>
          </p:nvSpPr>
          <p:spPr>
            <a:xfrm>
              <a:off x="1145857" y="3483751"/>
              <a:ext cx="308220" cy="299592"/>
            </a:xfrm>
            <a:prstGeom prst="wedgeRoundRectCallout">
              <a:avLst>
                <a:gd name="adj1" fmla="val -77523"/>
                <a:gd name="adj2" fmla="val 22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7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7502" y="3543671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28" name="TextBox 127"/>
            <p:cNvSpPr txBox="1"/>
            <p:nvPr/>
          </p:nvSpPr>
          <p:spPr>
            <a:xfrm>
              <a:off x="775992" y="3952190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/>
                <a:t>IP </a:t>
              </a:r>
              <a:r>
                <a:rPr lang="ko-KR" altLang="en-US" sz="800" dirty="0"/>
                <a:t>카메라</a:t>
              </a:r>
            </a:p>
          </p:txBody>
        </p:sp>
        <p:cxnSp>
          <p:nvCxnSpPr>
            <p:cNvPr id="129" name="직선 연결선 87"/>
            <p:cNvCxnSpPr>
              <a:stCxn id="131" idx="3"/>
              <a:endCxn id="132" idx="1"/>
            </p:cNvCxnSpPr>
            <p:nvPr/>
          </p:nvCxnSpPr>
          <p:spPr>
            <a:xfrm flipV="1">
              <a:off x="1145857" y="2764729"/>
              <a:ext cx="2404119" cy="1078533"/>
            </a:xfrm>
            <a:prstGeom prst="bentConnector3">
              <a:avLst>
                <a:gd name="adj1" fmla="val 34011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960924" y="3353005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암호화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(VEA)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1022568" y="3783344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3549976" y="2704811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2378738" y="3772435"/>
              <a:ext cx="1232882" cy="1557881"/>
            </a:xfrm>
            <a:prstGeom prst="roundRect">
              <a:avLst>
                <a:gd name="adj" fmla="val 6667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502026" y="4072027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b="1" dirty="0">
                  <a:solidFill>
                    <a:srgbClr val="C00000"/>
                  </a:solidFill>
                </a:rPr>
                <a:t>Key 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관리자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502026" y="4371620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장치 관리자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502026" y="4671212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권한 관리자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502026" y="4970805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채널 관리자</a:t>
              </a:r>
            </a:p>
          </p:txBody>
        </p:sp>
        <p:pic>
          <p:nvPicPr>
            <p:cNvPr id="138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191864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139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491457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140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791049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141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5090642"/>
              <a:ext cx="986305" cy="119837"/>
            </a:xfrm>
            <a:prstGeom prst="rect">
              <a:avLst/>
            </a:prstGeom>
            <a:noFill/>
          </p:spPr>
        </p:pic>
        <p:cxnSp>
          <p:nvCxnSpPr>
            <p:cNvPr id="142" name="직선 연결선 141"/>
            <p:cNvCxnSpPr>
              <a:stCxn id="140" idx="3"/>
            </p:cNvCxnSpPr>
            <p:nvPr/>
          </p:nvCxnSpPr>
          <p:spPr>
            <a:xfrm>
              <a:off x="3488332" y="4850968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>
              <a:stCxn id="139" idx="3"/>
            </p:cNvCxnSpPr>
            <p:nvPr/>
          </p:nvCxnSpPr>
          <p:spPr>
            <a:xfrm>
              <a:off x="3488332" y="4551375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>
              <a:stCxn id="138" idx="3"/>
            </p:cNvCxnSpPr>
            <p:nvPr/>
          </p:nvCxnSpPr>
          <p:spPr>
            <a:xfrm>
              <a:off x="3488332" y="4251783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양쪽 모서리가 둥근 사각형 144"/>
            <p:cNvSpPr/>
            <p:nvPr/>
          </p:nvSpPr>
          <p:spPr>
            <a:xfrm>
              <a:off x="2378738" y="3772435"/>
              <a:ext cx="1232882" cy="179755"/>
            </a:xfrm>
            <a:prstGeom prst="round2SameRect">
              <a:avLst>
                <a:gd name="adj1" fmla="val 43123"/>
                <a:gd name="adj2" fmla="val 0"/>
              </a:avLst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/>
                <a:t>CCTV</a:t>
              </a:r>
              <a:r>
                <a:rPr lang="en-US" altLang="ko-KR" sz="700" b="1" dirty="0"/>
                <a:t> </a:t>
              </a:r>
              <a:r>
                <a:rPr lang="ko-KR" altLang="en-US" sz="700" b="1" dirty="0"/>
                <a:t>보안강화 솔루션</a:t>
              </a:r>
            </a:p>
          </p:txBody>
        </p:sp>
        <p:cxnSp>
          <p:nvCxnSpPr>
            <p:cNvPr id="146" name="직선 연결선 122"/>
            <p:cNvCxnSpPr>
              <a:stCxn id="141" idx="3"/>
            </p:cNvCxnSpPr>
            <p:nvPr/>
          </p:nvCxnSpPr>
          <p:spPr>
            <a:xfrm flipV="1">
              <a:off x="3488332" y="3113331"/>
              <a:ext cx="308220" cy="2037229"/>
            </a:xfrm>
            <a:prstGeom prst="bentConnector2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모서리가 둥근 직사각형 146"/>
            <p:cNvSpPr/>
            <p:nvPr/>
          </p:nvSpPr>
          <p:spPr>
            <a:xfrm flipH="1">
              <a:off x="714348" y="4202773"/>
              <a:ext cx="1006019" cy="1018614"/>
            </a:xfrm>
            <a:prstGeom prst="roundRect">
              <a:avLst>
                <a:gd name="adj" fmla="val 8664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</a:rPr>
                <a:t>범례</a:t>
              </a:r>
            </a:p>
          </p:txBody>
        </p:sp>
        <p:sp>
          <p:nvSpPr>
            <p:cNvPr id="148" name="모서리가 둥근 직사각형 147"/>
            <p:cNvSpPr/>
            <p:nvPr/>
          </p:nvSpPr>
          <p:spPr>
            <a:xfrm flipH="1">
              <a:off x="1437925" y="4460967"/>
              <a:ext cx="188295" cy="137268"/>
            </a:xfrm>
            <a:prstGeom prst="roundRect">
              <a:avLst>
                <a:gd name="adj" fmla="val 8568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9" name="Shape 22"/>
            <p:cNvCxnSpPr/>
            <p:nvPr/>
          </p:nvCxnSpPr>
          <p:spPr>
            <a:xfrm flipH="1">
              <a:off x="1437925" y="4921795"/>
              <a:ext cx="18829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hape 22"/>
            <p:cNvCxnSpPr/>
            <p:nvPr/>
          </p:nvCxnSpPr>
          <p:spPr>
            <a:xfrm flipH="1">
              <a:off x="1437925" y="4742040"/>
              <a:ext cx="188295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 flipH="1">
              <a:off x="777574" y="4460967"/>
              <a:ext cx="676504" cy="137268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보안 솔루션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 flipH="1">
              <a:off x="777574" y="4689747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암호화 데이터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 flipH="1">
              <a:off x="777574" y="4872770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 err="1">
                  <a:solidFill>
                    <a:prstClr val="black"/>
                  </a:solidFill>
                </a:rPr>
                <a:t>비보안</a:t>
              </a:r>
              <a:r>
                <a:rPr lang="ko-KR" altLang="en-US" sz="800" dirty="0">
                  <a:solidFill>
                    <a:prstClr val="black"/>
                  </a:solidFill>
                </a:rPr>
                <a:t> 데이터</a:t>
              </a:r>
            </a:p>
          </p:txBody>
        </p:sp>
        <p:cxnSp>
          <p:nvCxnSpPr>
            <p:cNvPr id="154" name="Shape 22"/>
            <p:cNvCxnSpPr/>
            <p:nvPr/>
          </p:nvCxnSpPr>
          <p:spPr>
            <a:xfrm flipH="1">
              <a:off x="1437925" y="5101551"/>
              <a:ext cx="188295" cy="0"/>
            </a:xfrm>
            <a:prstGeom prst="straightConnector1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 flipH="1">
              <a:off x="777574" y="5041632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보안 </a:t>
              </a:r>
              <a:r>
                <a:rPr lang="ko-KR" altLang="en-US" sz="800" dirty="0" err="1">
                  <a:solidFill>
                    <a:prstClr val="black"/>
                  </a:solidFill>
                </a:rPr>
                <a:t>콘트롤</a:t>
              </a:r>
              <a:endParaRPr lang="ko-KR" alt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156" name="Picture 2" descr="D:\work\구성도\images\ico_server_2u_server_2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81484" y="4431538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57" name="모서리가 둥근 직사각형 156"/>
            <p:cNvSpPr/>
            <p:nvPr/>
          </p:nvSpPr>
          <p:spPr>
            <a:xfrm>
              <a:off x="6570536" y="4611294"/>
              <a:ext cx="1602746" cy="1318207"/>
            </a:xfrm>
            <a:prstGeom prst="roundRect">
              <a:avLst>
                <a:gd name="adj" fmla="val 5269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endParaRPr lang="ko-KR" altLang="en-US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양쪽 모서리가 둥근 사각형 157"/>
            <p:cNvSpPr/>
            <p:nvPr/>
          </p:nvSpPr>
          <p:spPr bwMode="auto">
            <a:xfrm>
              <a:off x="6570536" y="4611294"/>
              <a:ext cx="1602746" cy="179755"/>
            </a:xfrm>
            <a:prstGeom prst="round2SameRect">
              <a:avLst>
                <a:gd name="adj1" fmla="val 34454"/>
                <a:gd name="adj2" fmla="val 0"/>
              </a:avLst>
            </a:prstGeom>
            <a:solidFill>
              <a:srgbClr val="C0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/>
            <a:lstStyle/>
            <a:p>
              <a:pPr algn="ctr"/>
              <a:r>
                <a:rPr lang="ko-KR" altLang="en-US" sz="800" b="1" dirty="0">
                  <a:solidFill>
                    <a:schemeClr val="bg1"/>
                  </a:solidFill>
                </a:rPr>
                <a:t>반출 솔루션</a:t>
              </a:r>
              <a:endParaRPr lang="en-US" altLang="ko-KR" sz="800" b="1" dirty="0">
                <a:solidFill>
                  <a:schemeClr val="bg1"/>
                </a:solidFill>
              </a:endParaRPr>
            </a:p>
          </p:txBody>
        </p:sp>
        <p:pic>
          <p:nvPicPr>
            <p:cNvPr id="159" name="Picture 6" descr="D:\work\구성도\images\ico_server_2u_storag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76010" y="4959896"/>
              <a:ext cx="986305" cy="239674"/>
            </a:xfrm>
            <a:prstGeom prst="rect">
              <a:avLst/>
            </a:prstGeom>
            <a:noFill/>
          </p:spPr>
        </p:pic>
        <p:pic>
          <p:nvPicPr>
            <p:cNvPr id="160" name="Picture 2" descr="D:\work\구성도\images\ico_server_2u_server_2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6693824" y="4970805"/>
              <a:ext cx="986305" cy="239674"/>
            </a:xfrm>
            <a:prstGeom prst="rect">
              <a:avLst/>
            </a:prstGeom>
            <a:noFill/>
          </p:spPr>
        </p:pic>
        <p:cxnSp>
          <p:nvCxnSpPr>
            <p:cNvPr id="161" name="직선 화살표 연결선 34"/>
            <p:cNvCxnSpPr>
              <a:stCxn id="105" idx="3"/>
              <a:endCxn id="160" idx="1"/>
            </p:cNvCxnSpPr>
            <p:nvPr/>
          </p:nvCxnSpPr>
          <p:spPr>
            <a:xfrm>
              <a:off x="6262315" y="4551375"/>
              <a:ext cx="431509" cy="5392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Picture 4" descr="D:\work\구성도\images\ico_computer.pn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7002044" y="5488253"/>
              <a:ext cx="369864" cy="239674"/>
            </a:xfrm>
            <a:prstGeom prst="rect">
              <a:avLst/>
            </a:prstGeom>
            <a:noFill/>
          </p:spPr>
        </p:pic>
        <p:cxnSp>
          <p:nvCxnSpPr>
            <p:cNvPr id="163" name="직선 연결선 10"/>
            <p:cNvCxnSpPr>
              <a:stCxn id="160" idx="2"/>
              <a:endCxn id="162" idx="0"/>
            </p:cNvCxnSpPr>
            <p:nvPr/>
          </p:nvCxnSpPr>
          <p:spPr>
            <a:xfrm>
              <a:off x="7186976" y="5210479"/>
              <a:ext cx="0" cy="277775"/>
            </a:xfrm>
            <a:prstGeom prst="straightConnector1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6940400" y="5738836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dirty="0"/>
                <a:t>반출 관리자</a:t>
              </a:r>
              <a:endParaRPr lang="en-US" altLang="ko-KR" sz="8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693824" y="4850968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b="1" dirty="0">
                  <a:solidFill>
                    <a:srgbClr val="C00000"/>
                  </a:solidFill>
                </a:rPr>
                <a:t>PrivKeeper X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pic>
          <p:nvPicPr>
            <p:cNvPr id="166" name="Picture 4" descr="D:\work\구성도\images\ico_usb_dongle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 rot="16200000">
              <a:off x="7868513" y="5028998"/>
              <a:ext cx="239674" cy="123288"/>
            </a:xfrm>
            <a:prstGeom prst="rect">
              <a:avLst/>
            </a:prstGeom>
            <a:noFill/>
          </p:spPr>
        </p:pic>
        <p:cxnSp>
          <p:nvCxnSpPr>
            <p:cNvPr id="167" name="직선 연결선 166"/>
            <p:cNvCxnSpPr>
              <a:stCxn id="160" idx="3"/>
              <a:endCxn id="166" idx="0"/>
            </p:cNvCxnSpPr>
            <p:nvPr/>
          </p:nvCxnSpPr>
          <p:spPr>
            <a:xfrm>
              <a:off x="7680129" y="5090642"/>
              <a:ext cx="246576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7926705" y="4850968"/>
              <a:ext cx="246576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b="1" dirty="0">
                  <a:solidFill>
                    <a:srgbClr val="C00000"/>
                  </a:solidFill>
                </a:rPr>
                <a:t>LKS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69" name="모서리가 둥근 사각형 설명선 168"/>
            <p:cNvSpPr/>
            <p:nvPr/>
          </p:nvSpPr>
          <p:spPr>
            <a:xfrm>
              <a:off x="3935971" y="3916936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0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97616" y="3976856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71" name="TextBox 170"/>
            <p:cNvSpPr txBox="1"/>
            <p:nvPr/>
          </p:nvSpPr>
          <p:spPr>
            <a:xfrm>
              <a:off x="3751039" y="3786190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키관리서버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(VMA)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72" name="모서리가 둥근 사각형 설명선 171"/>
            <p:cNvSpPr/>
            <p:nvPr/>
          </p:nvSpPr>
          <p:spPr>
            <a:xfrm>
              <a:off x="5364731" y="3916936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3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426376" y="3976856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74" name="TextBox 173"/>
            <p:cNvSpPr txBox="1"/>
            <p:nvPr/>
          </p:nvSpPr>
          <p:spPr>
            <a:xfrm>
              <a:off x="5179799" y="3786190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키관리서버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(VMA)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541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VMA</a:t>
            </a:r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092607"/>
          </a:xfrm>
        </p:spPr>
        <p:txBody>
          <a:bodyPr/>
          <a:lstStyle/>
          <a:p>
            <a:r>
              <a:rPr lang="en-US" altLang="ko-KR" spc="-100" dirty="0"/>
              <a:t>Key </a:t>
            </a:r>
            <a:r>
              <a:rPr lang="ko-KR" altLang="en-US" spc="-100" dirty="0"/>
              <a:t>관리 서버</a:t>
            </a:r>
            <a:r>
              <a:rPr lang="en-US" altLang="ko-KR" spc="-100" dirty="0"/>
              <a:t>(Video Authorization Server)</a:t>
            </a:r>
          </a:p>
          <a:p>
            <a:pPr lvl="1"/>
            <a:r>
              <a:rPr lang="en-US" altLang="ko-KR" dirty="0"/>
              <a:t>VMA(</a:t>
            </a:r>
            <a:r>
              <a:rPr lang="en-US" altLang="ko-KR" dirty="0" err="1"/>
              <a:t>Vedio</a:t>
            </a:r>
            <a:r>
              <a:rPr lang="en-US" altLang="ko-KR" dirty="0"/>
              <a:t> Authorization Server) </a:t>
            </a:r>
            <a:r>
              <a:rPr lang="ko-KR" altLang="en-US" dirty="0"/>
              <a:t>서버는 </a:t>
            </a:r>
            <a:r>
              <a:rPr lang="ko-KR" altLang="en-US" dirty="0" err="1"/>
              <a:t>키관리서버로서</a:t>
            </a:r>
            <a:r>
              <a:rPr lang="ko-KR" altLang="en-US" dirty="0"/>
              <a:t> 주기적 </a:t>
            </a:r>
            <a:r>
              <a:rPr lang="en-US" altLang="ko-KR" dirty="0"/>
              <a:t>Key </a:t>
            </a:r>
            <a:r>
              <a:rPr lang="ko-KR" altLang="en-US" dirty="0"/>
              <a:t>갱신 및 </a:t>
            </a:r>
            <a:r>
              <a:rPr lang="en-US" altLang="ko-KR" dirty="0"/>
              <a:t>Key </a:t>
            </a:r>
            <a:r>
              <a:rPr lang="ko-KR" altLang="en-US" dirty="0"/>
              <a:t>관리</a:t>
            </a:r>
            <a:r>
              <a:rPr lang="en-US" altLang="ko-KR" dirty="0"/>
              <a:t> </a:t>
            </a:r>
            <a:r>
              <a:rPr lang="ko-KR" altLang="en-US" dirty="0"/>
              <a:t>기능을 가지고 있으며 갱신된 </a:t>
            </a:r>
            <a:r>
              <a:rPr lang="en-US" altLang="ko-KR" dirty="0"/>
              <a:t>Key</a:t>
            </a:r>
            <a:r>
              <a:rPr lang="ko-KR" altLang="en-US" dirty="0"/>
              <a:t>를 </a:t>
            </a:r>
            <a:r>
              <a:rPr lang="en-US" altLang="ko-KR" dirty="0"/>
              <a:t>VEA, </a:t>
            </a:r>
            <a:r>
              <a:rPr lang="ko-KR" altLang="en-US" dirty="0"/>
              <a:t>그리고</a:t>
            </a:r>
            <a:r>
              <a:rPr lang="en-US" altLang="ko-KR" dirty="0"/>
              <a:t> VDA</a:t>
            </a:r>
            <a:r>
              <a:rPr lang="ko-KR" altLang="en-US" dirty="0"/>
              <a:t>에 전달합니다</a:t>
            </a:r>
            <a:r>
              <a:rPr lang="en-US" altLang="ko-KR" dirty="0"/>
              <a:t>. </a:t>
            </a:r>
          </a:p>
        </p:txBody>
      </p:sp>
      <p:grpSp>
        <p:nvGrpSpPr>
          <p:cNvPr id="3" name="그룹 89"/>
          <p:cNvGrpSpPr/>
          <p:nvPr/>
        </p:nvGrpSpPr>
        <p:grpSpPr>
          <a:xfrm>
            <a:off x="714348" y="2214554"/>
            <a:ext cx="7643866" cy="3894702"/>
            <a:chOff x="714348" y="2214554"/>
            <a:chExt cx="7643866" cy="3894702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2193806" y="3353005"/>
              <a:ext cx="6164408" cy="2756251"/>
            </a:xfrm>
            <a:prstGeom prst="roundRect">
              <a:avLst>
                <a:gd name="adj" fmla="val 4476"/>
              </a:avLst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ko-KR" altLang="en-US" sz="900" b="1" dirty="0">
                  <a:solidFill>
                    <a:schemeClr val="tx1"/>
                  </a:solidFill>
                </a:rPr>
                <a:t>통합관제센터</a:t>
              </a:r>
            </a:p>
          </p:txBody>
        </p:sp>
        <p:pic>
          <p:nvPicPr>
            <p:cNvPr id="92" name="Picture 3" descr="D:\work\구성도\images\ico_cctv_02_colo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4348" y="2454228"/>
              <a:ext cx="431509" cy="359511"/>
            </a:xfrm>
            <a:prstGeom prst="rect">
              <a:avLst/>
            </a:prstGeom>
            <a:noFill/>
          </p:spPr>
        </p:pic>
        <p:sp>
          <p:nvSpPr>
            <p:cNvPr id="93" name="모서리가 둥근 사각형 설명선 92"/>
            <p:cNvSpPr/>
            <p:nvPr/>
          </p:nvSpPr>
          <p:spPr>
            <a:xfrm>
              <a:off x="1145857" y="2345300"/>
              <a:ext cx="308220" cy="299592"/>
            </a:xfrm>
            <a:prstGeom prst="wedgeRoundRectCallout">
              <a:avLst>
                <a:gd name="adj1" fmla="val -77523"/>
                <a:gd name="adj2" fmla="val 22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4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7502" y="2405219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775992" y="2813739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/>
                <a:t>IP </a:t>
              </a:r>
              <a:r>
                <a:rPr lang="ko-KR" altLang="en-US" sz="800" dirty="0"/>
                <a:t>카메라</a:t>
              </a:r>
            </a:p>
          </p:txBody>
        </p:sp>
        <p:cxnSp>
          <p:nvCxnSpPr>
            <p:cNvPr id="96" name="직선 연결선 95"/>
            <p:cNvCxnSpPr>
              <a:stCxn id="124" idx="3"/>
              <a:endCxn id="99" idx="1"/>
            </p:cNvCxnSpPr>
            <p:nvPr/>
          </p:nvCxnSpPr>
          <p:spPr>
            <a:xfrm>
              <a:off x="1145857" y="2704811"/>
              <a:ext cx="2404119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556841" y="2944485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ko-KR" altLang="en-US" sz="800" dirty="0"/>
                <a:t>네트워크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49976" y="2465137"/>
              <a:ext cx="49315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ko-KR" altLang="en-US" sz="800" dirty="0"/>
                <a:t>스위치</a:t>
              </a:r>
            </a:p>
          </p:txBody>
        </p:sp>
        <p:pic>
          <p:nvPicPr>
            <p:cNvPr id="99" name="Picture 2" descr="https://images-na.ssl-images-amazon.com/images/I/516aeK%2BT6TL.jpg"/>
            <p:cNvPicPr>
              <a:picLocks noChangeAspect="1" noChangeArrowheads="1"/>
            </p:cNvPicPr>
            <p:nvPr/>
          </p:nvPicPr>
          <p:blipFill>
            <a:blip r:embed="rId4" cstate="print"/>
            <a:srcRect l="867" t="26427" r="1762" b="44945"/>
            <a:stretch>
              <a:fillRect/>
            </a:stretch>
          </p:blipFill>
          <p:spPr bwMode="auto">
            <a:xfrm>
              <a:off x="3549976" y="2584974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3981484" y="4311701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dirty="0"/>
                <a:t>NVR</a:t>
              </a:r>
            </a:p>
          </p:txBody>
        </p:sp>
        <p:pic>
          <p:nvPicPr>
            <p:cNvPr id="101" name="Picture 4" descr="D:\work\구성도\images\ico_computer.pn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289705" y="4959896"/>
              <a:ext cx="369864" cy="239674"/>
            </a:xfrm>
            <a:prstGeom prst="rect">
              <a:avLst/>
            </a:prstGeom>
            <a:noFill/>
          </p:spPr>
        </p:pic>
        <p:cxnSp>
          <p:nvCxnSpPr>
            <p:cNvPr id="102" name="직선 연결선 10"/>
            <p:cNvCxnSpPr>
              <a:stCxn id="156" idx="2"/>
              <a:endCxn id="101" idx="0"/>
            </p:cNvCxnSpPr>
            <p:nvPr/>
          </p:nvCxnSpPr>
          <p:spPr>
            <a:xfrm>
              <a:off x="4474637" y="4671212"/>
              <a:ext cx="0" cy="288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4228061" y="5210479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/>
                <a:t>관리자</a:t>
              </a:r>
              <a:endParaRPr lang="en-US" altLang="ko-KR" sz="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063688" y="3641689"/>
              <a:ext cx="616441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dirty="0" err="1"/>
                <a:t>월모니터</a:t>
              </a:r>
              <a:endParaRPr lang="en-US" altLang="ko-KR" sz="800" dirty="0"/>
            </a:p>
          </p:txBody>
        </p:sp>
        <p:pic>
          <p:nvPicPr>
            <p:cNvPr id="105" name="Picture 6" descr="D:\work\구성도\images\ico_server_2u_storag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76010" y="4431538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06" name="TextBox 105"/>
            <p:cNvSpPr txBox="1"/>
            <p:nvPr/>
          </p:nvSpPr>
          <p:spPr>
            <a:xfrm>
              <a:off x="5276010" y="4311701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dirty="0"/>
                <a:t>VMS</a:t>
              </a:r>
            </a:p>
          </p:txBody>
        </p:sp>
        <p:cxnSp>
          <p:nvCxnSpPr>
            <p:cNvPr id="107" name="직선 연결선 10"/>
            <p:cNvCxnSpPr>
              <a:stCxn id="156" idx="3"/>
              <a:endCxn id="105" idx="1"/>
            </p:cNvCxnSpPr>
            <p:nvPr/>
          </p:nvCxnSpPr>
          <p:spPr>
            <a:xfrm>
              <a:off x="4967790" y="4551375"/>
              <a:ext cx="30822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276010" y="4850968"/>
              <a:ext cx="369864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ko-KR" altLang="en-US" sz="800" dirty="0"/>
                <a:t>스토리지</a:t>
              </a:r>
              <a:endParaRPr lang="en-US" altLang="ko-KR" sz="800" dirty="0"/>
            </a:p>
          </p:txBody>
        </p:sp>
        <p:cxnSp>
          <p:nvCxnSpPr>
            <p:cNvPr id="109" name="직선 연결선 10"/>
            <p:cNvCxnSpPr>
              <a:stCxn id="105" idx="2"/>
              <a:endCxn id="159" idx="0"/>
            </p:cNvCxnSpPr>
            <p:nvPr/>
          </p:nvCxnSpPr>
          <p:spPr>
            <a:xfrm>
              <a:off x="5769163" y="4671212"/>
              <a:ext cx="0" cy="288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34"/>
            <p:cNvCxnSpPr>
              <a:stCxn id="123" idx="3"/>
              <a:endCxn id="111" idx="1"/>
            </p:cNvCxnSpPr>
            <p:nvPr/>
          </p:nvCxnSpPr>
          <p:spPr>
            <a:xfrm flipV="1">
              <a:off x="6262315" y="3941281"/>
              <a:ext cx="801373" cy="550175"/>
            </a:xfrm>
            <a:prstGeom prst="bentConnector3">
              <a:avLst>
                <a:gd name="adj1" fmla="val 26961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8" descr="D:\work\구성도\images\ico-wallmonitor-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63688" y="3761526"/>
              <a:ext cx="616441" cy="359511"/>
            </a:xfrm>
            <a:prstGeom prst="rect">
              <a:avLst/>
            </a:prstGeom>
            <a:noFill/>
          </p:spPr>
        </p:pic>
        <p:sp>
          <p:nvSpPr>
            <p:cNvPr id="112" name="원통 111"/>
            <p:cNvSpPr/>
            <p:nvPr/>
          </p:nvSpPr>
          <p:spPr>
            <a:xfrm rot="5400000">
              <a:off x="5030296" y="227831"/>
              <a:ext cx="59918" cy="57329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3" name="직선 연결선 34"/>
            <p:cNvCxnSpPr>
              <a:stCxn id="99" idx="3"/>
              <a:endCxn id="112" idx="2"/>
            </p:cNvCxnSpPr>
            <p:nvPr/>
          </p:nvCxnSpPr>
          <p:spPr>
            <a:xfrm>
              <a:off x="4536281" y="2704811"/>
              <a:ext cx="523975" cy="359511"/>
            </a:xfrm>
            <a:prstGeom prst="bentConnector4">
              <a:avLst>
                <a:gd name="adj1" fmla="val 99081"/>
                <a:gd name="adj2" fmla="val 388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>
              <a:endCxn id="156" idx="0"/>
            </p:cNvCxnSpPr>
            <p:nvPr/>
          </p:nvCxnSpPr>
          <p:spPr>
            <a:xfrm>
              <a:off x="4474637" y="3124240"/>
              <a:ext cx="0" cy="130729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>
              <a:endCxn id="105" idx="0"/>
            </p:cNvCxnSpPr>
            <p:nvPr/>
          </p:nvCxnSpPr>
          <p:spPr>
            <a:xfrm>
              <a:off x="5769163" y="3124240"/>
              <a:ext cx="0" cy="130729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960924" y="2214554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암호화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(VEA)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17" name="모서리가 둥근 사각형 설명선 116"/>
            <p:cNvSpPr/>
            <p:nvPr/>
          </p:nvSpPr>
          <p:spPr>
            <a:xfrm>
              <a:off x="4721213" y="4072027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8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782858" y="4131947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4536281" y="3941281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복호화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(VDA)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20" name="모서리가 둥근 사각형 설명선 119"/>
            <p:cNvSpPr/>
            <p:nvPr/>
          </p:nvSpPr>
          <p:spPr>
            <a:xfrm>
              <a:off x="6015739" y="4072027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1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77384" y="4131947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22" name="TextBox 121"/>
            <p:cNvSpPr txBox="1"/>
            <p:nvPr/>
          </p:nvSpPr>
          <p:spPr>
            <a:xfrm>
              <a:off x="5830807" y="3941281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복호화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(VDA)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6139027" y="4431538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1022568" y="2644892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5" name="Picture 3" descr="D:\work\구성도\images\ico_cctv_02_colo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4348" y="3592679"/>
              <a:ext cx="431509" cy="359511"/>
            </a:xfrm>
            <a:prstGeom prst="rect">
              <a:avLst/>
            </a:prstGeom>
            <a:noFill/>
          </p:spPr>
        </p:pic>
        <p:sp>
          <p:nvSpPr>
            <p:cNvPr id="126" name="모서리가 둥근 사각형 설명선 125"/>
            <p:cNvSpPr/>
            <p:nvPr/>
          </p:nvSpPr>
          <p:spPr>
            <a:xfrm>
              <a:off x="1145857" y="3483751"/>
              <a:ext cx="308220" cy="299592"/>
            </a:xfrm>
            <a:prstGeom prst="wedgeRoundRectCallout">
              <a:avLst>
                <a:gd name="adj1" fmla="val -77523"/>
                <a:gd name="adj2" fmla="val 22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7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7502" y="3543671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28" name="TextBox 127"/>
            <p:cNvSpPr txBox="1"/>
            <p:nvPr/>
          </p:nvSpPr>
          <p:spPr>
            <a:xfrm>
              <a:off x="775992" y="3952190"/>
              <a:ext cx="369864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dirty="0"/>
                <a:t>IP </a:t>
              </a:r>
              <a:r>
                <a:rPr lang="ko-KR" altLang="en-US" sz="800" dirty="0"/>
                <a:t>카메라</a:t>
              </a:r>
            </a:p>
          </p:txBody>
        </p:sp>
        <p:cxnSp>
          <p:nvCxnSpPr>
            <p:cNvPr id="129" name="직선 연결선 87"/>
            <p:cNvCxnSpPr>
              <a:stCxn id="131" idx="3"/>
              <a:endCxn id="132" idx="1"/>
            </p:cNvCxnSpPr>
            <p:nvPr/>
          </p:nvCxnSpPr>
          <p:spPr>
            <a:xfrm flipV="1">
              <a:off x="1145857" y="2764729"/>
              <a:ext cx="2404119" cy="1078533"/>
            </a:xfrm>
            <a:prstGeom prst="bentConnector3">
              <a:avLst>
                <a:gd name="adj1" fmla="val 34011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960924" y="3353005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암호화 모듈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(VEA)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1022568" y="3783344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3549976" y="2704811"/>
              <a:ext cx="123288" cy="119837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2378738" y="3772435"/>
              <a:ext cx="1232882" cy="1557881"/>
            </a:xfrm>
            <a:prstGeom prst="roundRect">
              <a:avLst>
                <a:gd name="adj" fmla="val 6667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502026" y="4072027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800" b="1" dirty="0">
                  <a:solidFill>
                    <a:srgbClr val="C00000"/>
                  </a:solidFill>
                </a:rPr>
                <a:t>Key </a:t>
              </a:r>
              <a:r>
                <a:rPr lang="ko-KR" altLang="en-US" sz="800" b="1" dirty="0">
                  <a:solidFill>
                    <a:srgbClr val="C00000"/>
                  </a:solidFill>
                </a:rPr>
                <a:t>관리자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502026" y="4371620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장치 관리자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502026" y="4671212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권한 관리자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502026" y="4970805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rgbClr val="C00000"/>
                  </a:solidFill>
                </a:rPr>
                <a:t>채널 관리자</a:t>
              </a:r>
            </a:p>
          </p:txBody>
        </p:sp>
        <p:pic>
          <p:nvPicPr>
            <p:cNvPr id="138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191864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139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491457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140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4791049"/>
              <a:ext cx="986305" cy="119837"/>
            </a:xfrm>
            <a:prstGeom prst="rect">
              <a:avLst/>
            </a:prstGeom>
            <a:noFill/>
          </p:spPr>
        </p:pic>
        <p:pic>
          <p:nvPicPr>
            <p:cNvPr id="141" name="Picture 3" descr="D:\work\구성도\images\ico_server_1u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2502026" y="5090642"/>
              <a:ext cx="986305" cy="119837"/>
            </a:xfrm>
            <a:prstGeom prst="rect">
              <a:avLst/>
            </a:prstGeom>
            <a:noFill/>
          </p:spPr>
        </p:pic>
        <p:cxnSp>
          <p:nvCxnSpPr>
            <p:cNvPr id="142" name="직선 연결선 141"/>
            <p:cNvCxnSpPr>
              <a:stCxn id="140" idx="3"/>
            </p:cNvCxnSpPr>
            <p:nvPr/>
          </p:nvCxnSpPr>
          <p:spPr>
            <a:xfrm>
              <a:off x="3488332" y="4850968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>
              <a:stCxn id="139" idx="3"/>
            </p:cNvCxnSpPr>
            <p:nvPr/>
          </p:nvCxnSpPr>
          <p:spPr>
            <a:xfrm>
              <a:off x="3488332" y="4551375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>
              <a:stCxn id="138" idx="3"/>
            </p:cNvCxnSpPr>
            <p:nvPr/>
          </p:nvCxnSpPr>
          <p:spPr>
            <a:xfrm>
              <a:off x="3488332" y="4251783"/>
              <a:ext cx="308220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양쪽 모서리가 둥근 사각형 144"/>
            <p:cNvSpPr/>
            <p:nvPr/>
          </p:nvSpPr>
          <p:spPr>
            <a:xfrm>
              <a:off x="2378738" y="3772435"/>
              <a:ext cx="1232882" cy="179755"/>
            </a:xfrm>
            <a:prstGeom prst="round2SameRect">
              <a:avLst>
                <a:gd name="adj1" fmla="val 43123"/>
                <a:gd name="adj2" fmla="val 0"/>
              </a:avLst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/>
                <a:t>CCTV</a:t>
              </a:r>
              <a:r>
                <a:rPr lang="en-US" altLang="ko-KR" sz="700" b="1" dirty="0"/>
                <a:t> </a:t>
              </a:r>
              <a:r>
                <a:rPr lang="ko-KR" altLang="en-US" sz="700" b="1" dirty="0"/>
                <a:t>보안강화 솔루션</a:t>
              </a:r>
            </a:p>
          </p:txBody>
        </p:sp>
        <p:cxnSp>
          <p:nvCxnSpPr>
            <p:cNvPr id="146" name="직선 연결선 122"/>
            <p:cNvCxnSpPr>
              <a:stCxn id="141" idx="3"/>
            </p:cNvCxnSpPr>
            <p:nvPr/>
          </p:nvCxnSpPr>
          <p:spPr>
            <a:xfrm flipV="1">
              <a:off x="3488332" y="3113331"/>
              <a:ext cx="308220" cy="2037229"/>
            </a:xfrm>
            <a:prstGeom prst="bentConnector2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모서리가 둥근 직사각형 146"/>
            <p:cNvSpPr/>
            <p:nvPr/>
          </p:nvSpPr>
          <p:spPr>
            <a:xfrm flipH="1">
              <a:off x="714348" y="4202773"/>
              <a:ext cx="1006019" cy="1018614"/>
            </a:xfrm>
            <a:prstGeom prst="roundRect">
              <a:avLst>
                <a:gd name="adj" fmla="val 8664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800" b="1">
                  <a:solidFill>
                    <a:schemeClr val="tx1"/>
                  </a:solidFill>
                </a:rPr>
                <a:t>범례</a:t>
              </a:r>
            </a:p>
          </p:txBody>
        </p:sp>
        <p:sp>
          <p:nvSpPr>
            <p:cNvPr id="148" name="모서리가 둥근 직사각형 147"/>
            <p:cNvSpPr/>
            <p:nvPr/>
          </p:nvSpPr>
          <p:spPr>
            <a:xfrm flipH="1">
              <a:off x="1437925" y="4460967"/>
              <a:ext cx="188295" cy="137268"/>
            </a:xfrm>
            <a:prstGeom prst="roundRect">
              <a:avLst>
                <a:gd name="adj" fmla="val 8568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9" name="Shape 22"/>
            <p:cNvCxnSpPr/>
            <p:nvPr/>
          </p:nvCxnSpPr>
          <p:spPr>
            <a:xfrm flipH="1">
              <a:off x="1437925" y="4921795"/>
              <a:ext cx="18829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hape 22"/>
            <p:cNvCxnSpPr/>
            <p:nvPr/>
          </p:nvCxnSpPr>
          <p:spPr>
            <a:xfrm flipH="1">
              <a:off x="1437925" y="4742040"/>
              <a:ext cx="188295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 flipH="1">
              <a:off x="777574" y="4460967"/>
              <a:ext cx="676504" cy="137268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보안 솔루션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 flipH="1">
              <a:off x="777574" y="4689747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암호화 데이터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 flipH="1">
              <a:off x="777574" y="4872770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 err="1">
                  <a:solidFill>
                    <a:prstClr val="black"/>
                  </a:solidFill>
                </a:rPr>
                <a:t>비보안</a:t>
              </a:r>
              <a:r>
                <a:rPr lang="ko-KR" altLang="en-US" sz="800" dirty="0">
                  <a:solidFill>
                    <a:prstClr val="black"/>
                  </a:solidFill>
                </a:rPr>
                <a:t> 데이터</a:t>
              </a:r>
            </a:p>
          </p:txBody>
        </p:sp>
        <p:cxnSp>
          <p:nvCxnSpPr>
            <p:cNvPr id="154" name="Shape 22"/>
            <p:cNvCxnSpPr/>
            <p:nvPr/>
          </p:nvCxnSpPr>
          <p:spPr>
            <a:xfrm flipH="1">
              <a:off x="1437925" y="5101551"/>
              <a:ext cx="188295" cy="0"/>
            </a:xfrm>
            <a:prstGeom prst="straightConnector1">
              <a:avLst/>
            </a:prstGeom>
            <a:ln>
              <a:solidFill>
                <a:srgbClr val="942AA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 flipH="1">
              <a:off x="777574" y="5041632"/>
              <a:ext cx="676504" cy="91512"/>
            </a:xfrm>
            <a:prstGeom prst="rect">
              <a:avLst/>
            </a:prstGeom>
            <a:noFill/>
          </p:spPr>
          <p:txBody>
            <a:bodyPr wrap="none" tIns="0" bIns="0" rtlCol="0" anchor="ctr">
              <a:noAutofit/>
            </a:bodyPr>
            <a:lstStyle/>
            <a:p>
              <a:pPr algn="r"/>
              <a:r>
                <a:rPr lang="ko-KR" altLang="en-US" sz="800" dirty="0">
                  <a:solidFill>
                    <a:prstClr val="black"/>
                  </a:solidFill>
                </a:rPr>
                <a:t>보안 </a:t>
              </a:r>
              <a:r>
                <a:rPr lang="ko-KR" altLang="en-US" sz="800" dirty="0" err="1">
                  <a:solidFill>
                    <a:prstClr val="black"/>
                  </a:solidFill>
                </a:rPr>
                <a:t>콘트롤</a:t>
              </a:r>
              <a:endParaRPr lang="ko-KR" alt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156" name="Picture 2" descr="D:\work\구성도\images\ico_server_2u_server_2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81484" y="4431538"/>
              <a:ext cx="986305" cy="239674"/>
            </a:xfrm>
            <a:prstGeom prst="rect">
              <a:avLst/>
            </a:prstGeom>
            <a:noFill/>
          </p:spPr>
        </p:pic>
        <p:sp>
          <p:nvSpPr>
            <p:cNvPr id="157" name="모서리가 둥근 직사각형 156"/>
            <p:cNvSpPr/>
            <p:nvPr/>
          </p:nvSpPr>
          <p:spPr>
            <a:xfrm>
              <a:off x="6570536" y="4611294"/>
              <a:ext cx="1602746" cy="1318207"/>
            </a:xfrm>
            <a:prstGeom prst="roundRect">
              <a:avLst>
                <a:gd name="adj" fmla="val 5269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endParaRPr lang="ko-KR" altLang="en-US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양쪽 모서리가 둥근 사각형 157"/>
            <p:cNvSpPr/>
            <p:nvPr/>
          </p:nvSpPr>
          <p:spPr bwMode="auto">
            <a:xfrm>
              <a:off x="6570536" y="4611294"/>
              <a:ext cx="1602746" cy="179755"/>
            </a:xfrm>
            <a:prstGeom prst="round2SameRect">
              <a:avLst>
                <a:gd name="adj1" fmla="val 34454"/>
                <a:gd name="adj2" fmla="val 0"/>
              </a:avLst>
            </a:prstGeom>
            <a:solidFill>
              <a:srgbClr val="C0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/>
            <a:lstStyle/>
            <a:p>
              <a:pPr algn="ctr"/>
              <a:r>
                <a:rPr lang="ko-KR" altLang="en-US" sz="800" b="1" dirty="0">
                  <a:solidFill>
                    <a:schemeClr val="bg1"/>
                  </a:solidFill>
                </a:rPr>
                <a:t>반출 솔루션</a:t>
              </a:r>
              <a:endParaRPr lang="en-US" altLang="ko-KR" sz="800" b="1" dirty="0">
                <a:solidFill>
                  <a:schemeClr val="bg1"/>
                </a:solidFill>
              </a:endParaRPr>
            </a:p>
          </p:txBody>
        </p:sp>
        <p:pic>
          <p:nvPicPr>
            <p:cNvPr id="159" name="Picture 6" descr="D:\work\구성도\images\ico_server_2u_storag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76010" y="4959896"/>
              <a:ext cx="986305" cy="239674"/>
            </a:xfrm>
            <a:prstGeom prst="rect">
              <a:avLst/>
            </a:prstGeom>
            <a:noFill/>
          </p:spPr>
        </p:pic>
        <p:pic>
          <p:nvPicPr>
            <p:cNvPr id="160" name="Picture 2" descr="D:\work\구성도\images\ico_server_2u_server_2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6693824" y="4970805"/>
              <a:ext cx="986305" cy="239674"/>
            </a:xfrm>
            <a:prstGeom prst="rect">
              <a:avLst/>
            </a:prstGeom>
            <a:noFill/>
          </p:spPr>
        </p:pic>
        <p:cxnSp>
          <p:nvCxnSpPr>
            <p:cNvPr id="161" name="직선 화살표 연결선 34"/>
            <p:cNvCxnSpPr>
              <a:stCxn id="105" idx="3"/>
              <a:endCxn id="160" idx="1"/>
            </p:cNvCxnSpPr>
            <p:nvPr/>
          </p:nvCxnSpPr>
          <p:spPr>
            <a:xfrm>
              <a:off x="6262315" y="4551375"/>
              <a:ext cx="431509" cy="5392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Picture 4" descr="D:\work\구성도\images\ico_computer.pn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7002044" y="5488253"/>
              <a:ext cx="369864" cy="239674"/>
            </a:xfrm>
            <a:prstGeom prst="rect">
              <a:avLst/>
            </a:prstGeom>
            <a:noFill/>
          </p:spPr>
        </p:pic>
        <p:cxnSp>
          <p:nvCxnSpPr>
            <p:cNvPr id="163" name="직선 연결선 10"/>
            <p:cNvCxnSpPr>
              <a:stCxn id="160" idx="2"/>
              <a:endCxn id="162" idx="0"/>
            </p:cNvCxnSpPr>
            <p:nvPr/>
          </p:nvCxnSpPr>
          <p:spPr>
            <a:xfrm>
              <a:off x="7186976" y="5210479"/>
              <a:ext cx="0" cy="277775"/>
            </a:xfrm>
            <a:prstGeom prst="straightConnector1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6940400" y="5738836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dirty="0"/>
                <a:t>반출 관리자</a:t>
              </a:r>
              <a:endParaRPr lang="en-US" altLang="ko-KR" sz="8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693824" y="4850968"/>
              <a:ext cx="493153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b="1" dirty="0">
                  <a:solidFill>
                    <a:srgbClr val="C00000"/>
                  </a:solidFill>
                </a:rPr>
                <a:t>PrivKeeper X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pic>
          <p:nvPicPr>
            <p:cNvPr id="166" name="Picture 4" descr="D:\work\구성도\images\ico_usb_dongle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 rot="16200000">
              <a:off x="7868513" y="5028998"/>
              <a:ext cx="239674" cy="123288"/>
            </a:xfrm>
            <a:prstGeom prst="rect">
              <a:avLst/>
            </a:prstGeom>
            <a:noFill/>
          </p:spPr>
        </p:pic>
        <p:cxnSp>
          <p:nvCxnSpPr>
            <p:cNvPr id="167" name="직선 연결선 166"/>
            <p:cNvCxnSpPr>
              <a:stCxn id="160" idx="3"/>
              <a:endCxn id="166" idx="0"/>
            </p:cNvCxnSpPr>
            <p:nvPr/>
          </p:nvCxnSpPr>
          <p:spPr>
            <a:xfrm>
              <a:off x="7680129" y="5090642"/>
              <a:ext cx="246576" cy="0"/>
            </a:xfrm>
            <a:prstGeom prst="line">
              <a:avLst/>
            </a:prstGeom>
            <a:ln>
              <a:solidFill>
                <a:srgbClr val="942AA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7926705" y="4850968"/>
              <a:ext cx="246576" cy="11983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ko-KR" sz="800" b="1" dirty="0">
                  <a:solidFill>
                    <a:srgbClr val="C00000"/>
                  </a:solidFill>
                </a:rPr>
                <a:t>LKS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69" name="모서리가 둥근 사각형 설명선 168"/>
            <p:cNvSpPr/>
            <p:nvPr/>
          </p:nvSpPr>
          <p:spPr>
            <a:xfrm>
              <a:off x="3935971" y="3916936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0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97616" y="3976856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71" name="TextBox 170"/>
            <p:cNvSpPr txBox="1"/>
            <p:nvPr/>
          </p:nvSpPr>
          <p:spPr>
            <a:xfrm>
              <a:off x="3751039" y="3786190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키관리서버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(VMA)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72" name="모서리가 둥근 사각형 설명선 171"/>
            <p:cNvSpPr/>
            <p:nvPr/>
          </p:nvSpPr>
          <p:spPr>
            <a:xfrm>
              <a:off x="5364731" y="3916936"/>
              <a:ext cx="308220" cy="299592"/>
            </a:xfrm>
            <a:prstGeom prst="wedgeRoundRectCallout">
              <a:avLst>
                <a:gd name="adj1" fmla="val -20833"/>
                <a:gd name="adj2" fmla="val 68169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3" name="Picture 5" descr="D:\work\구성도\images\ico_software_securityagent-ligh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426376" y="3976856"/>
              <a:ext cx="184931" cy="179755"/>
            </a:xfrm>
            <a:prstGeom prst="rect">
              <a:avLst/>
            </a:prstGeom>
            <a:noFill/>
          </p:spPr>
        </p:pic>
        <p:sp>
          <p:nvSpPr>
            <p:cNvPr id="174" name="TextBox 173"/>
            <p:cNvSpPr txBox="1"/>
            <p:nvPr/>
          </p:nvSpPr>
          <p:spPr>
            <a:xfrm>
              <a:off x="5179799" y="3786190"/>
              <a:ext cx="678085" cy="13074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rgbClr val="C00000"/>
                  </a:solidFill>
                </a:rPr>
                <a:t>키관리서버</a:t>
              </a:r>
              <a:r>
                <a:rPr lang="en-US" altLang="ko-KR" sz="800" b="1" dirty="0">
                  <a:solidFill>
                    <a:srgbClr val="C00000"/>
                  </a:solidFill>
                </a:rPr>
                <a:t>(VMA)</a:t>
              </a:r>
              <a:endParaRPr lang="ko-KR" altLang="en-US" sz="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3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구성 </a:t>
            </a:r>
            <a:r>
              <a:rPr lang="en-US" altLang="ko-KR" dirty="0"/>
              <a:t>- LKS</a:t>
            </a:r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1842749"/>
          </a:xfrm>
        </p:spPr>
        <p:txBody>
          <a:bodyPr/>
          <a:lstStyle/>
          <a:p>
            <a:r>
              <a:rPr lang="en-US" altLang="ko-KR" dirty="0"/>
              <a:t>LKS (Local Key Server)</a:t>
            </a:r>
          </a:p>
          <a:p>
            <a:pPr lvl="1"/>
            <a:r>
              <a:rPr lang="en-US" altLang="ko-KR" dirty="0"/>
              <a:t>LKS</a:t>
            </a:r>
            <a:r>
              <a:rPr lang="ko-KR" altLang="en-US" dirty="0" err="1"/>
              <a:t>는구동</a:t>
            </a:r>
            <a:r>
              <a:rPr lang="ko-KR" altLang="en-US" dirty="0"/>
              <a:t> </a:t>
            </a:r>
            <a:r>
              <a:rPr lang="en-US" altLang="ko-KR" dirty="0"/>
              <a:t>PC</a:t>
            </a:r>
            <a:r>
              <a:rPr lang="ko-KR" altLang="en-US" dirty="0"/>
              <a:t>에 물리적으로 연결되어 영상반출시 암호화에 필요한 </a:t>
            </a:r>
            <a:r>
              <a:rPr lang="en-US" altLang="ko-KR" dirty="0"/>
              <a:t>Key</a:t>
            </a:r>
            <a:r>
              <a:rPr lang="ko-KR" altLang="en-US" dirty="0"/>
              <a:t>를 발급하여 주고 발급한 </a:t>
            </a:r>
            <a:r>
              <a:rPr lang="en-US" altLang="ko-KR" dirty="0"/>
              <a:t>Key</a:t>
            </a:r>
            <a:r>
              <a:rPr lang="ko-KR" altLang="en-US" dirty="0"/>
              <a:t>를 저장하는 역할을 합니다</a:t>
            </a:r>
            <a:r>
              <a:rPr lang="en-US" altLang="ko-KR" dirty="0"/>
              <a:t>. LKS </a:t>
            </a:r>
            <a:r>
              <a:rPr lang="ko-KR" altLang="en-US" dirty="0"/>
              <a:t>내에는 해킹이 불가능한 보안 </a:t>
            </a:r>
            <a:r>
              <a:rPr lang="en-US" altLang="ko-KR" dirty="0"/>
              <a:t>LKS </a:t>
            </a:r>
            <a:r>
              <a:rPr lang="ko-KR" altLang="en-US" dirty="0"/>
              <a:t>모듈이 삽입되어 있고 </a:t>
            </a:r>
            <a:r>
              <a:rPr lang="en-US" altLang="ko-KR" dirty="0"/>
              <a:t>LKS </a:t>
            </a:r>
            <a:r>
              <a:rPr lang="ko-KR" altLang="en-US" dirty="0"/>
              <a:t>모듈 내에서 </a:t>
            </a:r>
            <a:r>
              <a:rPr lang="en-US" altLang="ko-KR" dirty="0"/>
              <a:t>AES </a:t>
            </a:r>
            <a:r>
              <a:rPr lang="ko-KR" altLang="en-US" dirty="0"/>
              <a:t>암호화 알고리즘을 통해 생성한 </a:t>
            </a:r>
            <a:r>
              <a:rPr lang="en-US" altLang="ko-KR" dirty="0"/>
              <a:t>Key</a:t>
            </a:r>
            <a:r>
              <a:rPr lang="ko-KR" altLang="en-US" dirty="0"/>
              <a:t>를 </a:t>
            </a:r>
            <a:r>
              <a:rPr lang="en-US" altLang="ko-KR" dirty="0"/>
              <a:t>MDH</a:t>
            </a:r>
            <a:r>
              <a:rPr lang="ko-KR" altLang="en-US" dirty="0"/>
              <a:t>라는 암호화 프로토콜을 통해 구동 </a:t>
            </a:r>
            <a:r>
              <a:rPr lang="en-US" altLang="ko-KR" dirty="0"/>
              <a:t>PC</a:t>
            </a:r>
            <a:r>
              <a:rPr lang="ko-KR" altLang="en-US" dirty="0"/>
              <a:t>와 통신을 하여 최고의 보안성을 자랑합니다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USB </a:t>
            </a:r>
            <a:r>
              <a:rPr lang="ko-KR" altLang="en-US" dirty="0" err="1"/>
              <a:t>동글내에</a:t>
            </a:r>
            <a:r>
              <a:rPr lang="ko-KR" altLang="en-US" dirty="0"/>
              <a:t> 정보 자체는 복제가 되지 않도록 설계되어 보안을 더욱 강화하였습니다</a:t>
            </a:r>
            <a:r>
              <a:rPr lang="en-US" altLang="ko-KR" dirty="0"/>
              <a:t>.  </a:t>
            </a:r>
          </a:p>
        </p:txBody>
      </p:sp>
      <p:grpSp>
        <p:nvGrpSpPr>
          <p:cNvPr id="3" name="그룹 30"/>
          <p:cNvGrpSpPr/>
          <p:nvPr/>
        </p:nvGrpSpPr>
        <p:grpSpPr>
          <a:xfrm>
            <a:off x="4400183" y="2654787"/>
            <a:ext cx="3886593" cy="3654533"/>
            <a:chOff x="4400183" y="2660927"/>
            <a:chExt cx="3886593" cy="3654533"/>
          </a:xfrm>
        </p:grpSpPr>
        <p:pic>
          <p:nvPicPr>
            <p:cNvPr id="33" name="Picture 2" descr="C:\Users\Aaron\Downloads\inclined-pendriv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3502727">
              <a:off x="4400183" y="2660927"/>
              <a:ext cx="3654533" cy="3654533"/>
            </a:xfrm>
            <a:prstGeom prst="rect">
              <a:avLst/>
            </a:prstGeom>
            <a:noFill/>
          </p:spPr>
        </p:pic>
        <p:sp>
          <p:nvSpPr>
            <p:cNvPr id="34" name="직사각형 33"/>
            <p:cNvSpPr/>
            <p:nvPr/>
          </p:nvSpPr>
          <p:spPr>
            <a:xfrm>
              <a:off x="5625986" y="4171898"/>
              <a:ext cx="2089286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6429388" y="3814708"/>
              <a:ext cx="1857388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85786" y="388722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XVP</a:t>
            </a:r>
          </a:p>
          <a:p>
            <a:pPr algn="ctr"/>
            <a:r>
              <a:rPr lang="en-US" altLang="ko-KR" sz="1200" b="1" dirty="0"/>
              <a:t>(Player)</a:t>
            </a:r>
            <a:endParaRPr lang="ko-KR" alt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0034" y="5378109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XVM</a:t>
            </a:r>
          </a:p>
          <a:p>
            <a:pPr algn="ctr"/>
            <a:r>
              <a:rPr lang="en-US" altLang="ko-KR" sz="1200" b="1" dirty="0"/>
              <a:t>(</a:t>
            </a:r>
            <a:r>
              <a:rPr lang="ko-KR" altLang="en-US" sz="1200" b="1" dirty="0"/>
              <a:t>영상 </a:t>
            </a:r>
            <a:r>
              <a:rPr lang="ko-KR" altLang="en-US" sz="1200" b="1" dirty="0" err="1"/>
              <a:t>마스킹</a:t>
            </a:r>
            <a:r>
              <a:rPr lang="ko-KR" altLang="en-US" sz="1200" b="1" dirty="0"/>
              <a:t> 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프로그램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0034" y="4442005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or</a:t>
            </a:r>
            <a:endParaRPr lang="ko-KR" altLang="en-US" sz="1200" b="1" dirty="0"/>
          </a:p>
        </p:txBody>
      </p:sp>
      <p:sp>
        <p:nvSpPr>
          <p:cNvPr id="39" name="폭발 1 38"/>
          <p:cNvSpPr/>
          <p:nvPr/>
        </p:nvSpPr>
        <p:spPr>
          <a:xfrm>
            <a:off x="2571736" y="2637042"/>
            <a:ext cx="2143140" cy="1143008"/>
          </a:xfrm>
          <a:prstGeom prst="irregularSeal1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 rot="2426322">
            <a:off x="4542037" y="3455780"/>
            <a:ext cx="428628" cy="28575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143240" y="299423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Key </a:t>
            </a:r>
            <a:r>
              <a:rPr lang="ko-KR" altLang="en-US" sz="1000" b="1" dirty="0">
                <a:solidFill>
                  <a:srgbClr val="FF0000"/>
                </a:solidFill>
              </a:rPr>
              <a:t>해킹 불가능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b="1" dirty="0">
                <a:solidFill>
                  <a:srgbClr val="FF0000"/>
                </a:solidFill>
              </a:rPr>
              <a:t>Key </a:t>
            </a:r>
            <a:r>
              <a:rPr lang="ko-KR" altLang="en-US" sz="1000" b="1" dirty="0">
                <a:solidFill>
                  <a:srgbClr val="FF0000"/>
                </a:solidFill>
              </a:rPr>
              <a:t>복제 불가능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00034" y="3065670"/>
            <a:ext cx="1428760" cy="2958770"/>
          </a:xfrm>
          <a:prstGeom prst="roundRect">
            <a:avLst>
              <a:gd name="adj" fmla="val 4815"/>
            </a:avLst>
          </a:prstGeom>
          <a:noFill/>
          <a:ln w="12700">
            <a:solidFill>
              <a:srgbClr val="D4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U자형 화살표 42"/>
          <p:cNvSpPr/>
          <p:nvPr/>
        </p:nvSpPr>
        <p:spPr>
          <a:xfrm rot="5400000" flipH="1">
            <a:off x="4557980" y="1327074"/>
            <a:ext cx="956733" cy="6215106"/>
          </a:xfrm>
          <a:prstGeom prst="uturnArrow">
            <a:avLst>
              <a:gd name="adj1" fmla="val 31156"/>
              <a:gd name="adj2" fmla="val 25000"/>
              <a:gd name="adj3" fmla="val 33798"/>
              <a:gd name="adj4" fmla="val 44339"/>
              <a:gd name="adj5" fmla="val 10000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4" name="직선 화살표 연결선 43"/>
          <p:cNvCxnSpPr/>
          <p:nvPr/>
        </p:nvCxnSpPr>
        <p:spPr>
          <a:xfrm rot="10800000">
            <a:off x="1927733" y="4183734"/>
            <a:ext cx="2229400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1927731" y="4758961"/>
            <a:ext cx="2229341" cy="158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71670" y="4362488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MDH </a:t>
            </a:r>
            <a:r>
              <a:rPr lang="ko-KR" altLang="en-US" sz="1000" b="1" dirty="0"/>
              <a:t>암호화 프로토콜 통신</a:t>
            </a:r>
          </a:p>
        </p:txBody>
      </p:sp>
      <p:pic>
        <p:nvPicPr>
          <p:cNvPr id="47" name="Picture 4" descr="C:\Users\Aaron\Downloads\compute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544" y="3840366"/>
            <a:ext cx="1271521" cy="1271521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643702" y="5423124"/>
            <a:ext cx="1500198" cy="238363"/>
          </a:xfrm>
          <a:prstGeom prst="wedgeRoundRectCallout">
            <a:avLst>
              <a:gd name="adj1" fmla="val -1051"/>
              <a:gd name="adj2" fmla="val -17800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 indent="-72000"/>
            <a:r>
              <a:rPr lang="en-US" altLang="ko-KR" sz="800" dirty="0"/>
              <a:t>AES </a:t>
            </a:r>
            <a:r>
              <a:rPr lang="ko-KR" altLang="en-US" sz="800" dirty="0"/>
              <a:t>암호화 알고리즘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03380" y="4082736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/>
              <a:t>보안 </a:t>
            </a:r>
            <a:r>
              <a:rPr lang="en-US" altLang="ko-KR" sz="800" b="1" dirty="0"/>
              <a:t>LKS </a:t>
            </a:r>
            <a:r>
              <a:rPr lang="ko-KR" altLang="en-US" sz="800" b="1" dirty="0"/>
              <a:t>모듈</a:t>
            </a:r>
          </a:p>
        </p:txBody>
      </p:sp>
      <p:sp>
        <p:nvSpPr>
          <p:cNvPr id="50" name="모서리가 둥근 직사각형 49"/>
          <p:cNvSpPr/>
          <p:nvPr/>
        </p:nvSpPr>
        <p:spPr>
          <a:xfrm flipH="1">
            <a:off x="7072330" y="3994364"/>
            <a:ext cx="642942" cy="357190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</a:rPr>
              <a:t>Key </a:t>
            </a:r>
            <a:r>
              <a:rPr lang="ko-KR" altLang="en-US" sz="1000" b="1" dirty="0">
                <a:solidFill>
                  <a:schemeClr val="bg1"/>
                </a:solidFill>
              </a:rPr>
              <a:t>저장</a:t>
            </a:r>
          </a:p>
        </p:txBody>
      </p:sp>
      <p:sp>
        <p:nvSpPr>
          <p:cNvPr id="51" name="모서리가 둥근 직사각형 50"/>
          <p:cNvSpPr/>
          <p:nvPr/>
        </p:nvSpPr>
        <p:spPr>
          <a:xfrm flipH="1">
            <a:off x="7072330" y="4582802"/>
            <a:ext cx="642942" cy="357190"/>
          </a:xfrm>
          <a:prstGeom prst="roundRect">
            <a:avLst>
              <a:gd name="adj" fmla="val 6297"/>
            </a:avLst>
          </a:prstGeom>
          <a:solidFill>
            <a:srgbClr val="AAAAAA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Key </a:t>
            </a:r>
            <a:r>
              <a:rPr lang="ko-KR" altLang="en-US" sz="1000" b="1" dirty="0">
                <a:solidFill>
                  <a:schemeClr val="bg1"/>
                </a:solidFill>
              </a:rPr>
              <a:t>생성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9557" y="3285395"/>
            <a:ext cx="754936" cy="58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6946" y="4774608"/>
            <a:ext cx="754936" cy="5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07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PrivKeeper</a:t>
            </a:r>
            <a:r>
              <a:rPr lang="en-US" altLang="ko-KR" dirty="0"/>
              <a:t> </a:t>
            </a:r>
            <a:r>
              <a:rPr lang="ko-KR" altLang="en-US" dirty="0"/>
              <a:t>제품 개요</a:t>
            </a:r>
          </a:p>
        </p:txBody>
      </p:sp>
      <p:sp>
        <p:nvSpPr>
          <p:cNvPr id="62" name="슬라이드 번호 개체 틀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98" y="3948693"/>
            <a:ext cx="1775560" cy="23267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7" name="직사각형 66"/>
          <p:cNvSpPr/>
          <p:nvPr/>
        </p:nvSpPr>
        <p:spPr>
          <a:xfrm>
            <a:off x="1547665" y="3237926"/>
            <a:ext cx="1838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</a:rPr>
              <a:t>1. </a:t>
            </a:r>
            <a:r>
              <a:rPr lang="ko-KR" altLang="en-US" sz="1100" b="1" dirty="0">
                <a:latin typeface="+mj-lt"/>
              </a:rPr>
              <a:t>혼자 있는 상태</a:t>
            </a:r>
            <a:r>
              <a:rPr lang="en-US" altLang="ko-KR" sz="1100" b="1" dirty="0">
                <a:latin typeface="+mj-lt"/>
              </a:rPr>
              <a:t>, </a:t>
            </a:r>
            <a:r>
              <a:rPr lang="ko-KR" altLang="en-US" sz="1100" b="1" dirty="0">
                <a:latin typeface="+mj-lt"/>
              </a:rPr>
              <a:t>사생활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1547665" y="3455422"/>
            <a:ext cx="1529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</a:rPr>
              <a:t>2. </a:t>
            </a:r>
            <a:r>
              <a:rPr lang="ko-KR" altLang="en-US" sz="1100" b="1" dirty="0">
                <a:latin typeface="+mj-lt"/>
              </a:rPr>
              <a:t>사생활</a:t>
            </a:r>
            <a:r>
              <a:rPr lang="en-US" altLang="ko-KR" sz="1100" b="1" dirty="0">
                <a:latin typeface="+mj-lt"/>
              </a:rPr>
              <a:t>[</a:t>
            </a:r>
            <a:r>
              <a:rPr lang="ko-KR" altLang="en-US" sz="1100" b="1" dirty="0">
                <a:latin typeface="+mj-lt"/>
              </a:rPr>
              <a:t>프라이버시</a:t>
            </a:r>
            <a:r>
              <a:rPr lang="en-US" altLang="ko-KR" sz="1100" b="1" dirty="0">
                <a:latin typeface="+mj-lt"/>
              </a:rPr>
              <a:t>] 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531481" y="3238366"/>
            <a:ext cx="52169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100" b="1" dirty="0">
                <a:latin typeface="+mj-lt"/>
              </a:rPr>
              <a:t>[</a:t>
            </a:r>
            <a:r>
              <a:rPr lang="ko-KR" altLang="en-US" sz="1100" b="1" dirty="0">
                <a:latin typeface="+mj-lt"/>
              </a:rPr>
              <a:t>특히 합성어에서</a:t>
            </a:r>
            <a:r>
              <a:rPr lang="en-US" altLang="ko-KR" sz="1100" b="1" dirty="0">
                <a:latin typeface="+mj-lt"/>
              </a:rPr>
              <a:t>] (</a:t>
            </a:r>
            <a:r>
              <a:rPr lang="ko-KR" altLang="en-US" sz="1100" b="1" dirty="0" err="1">
                <a:latin typeface="+mj-lt"/>
              </a:rPr>
              <a:t>건물・귀중품</a:t>
            </a:r>
            <a:r>
              <a:rPr lang="ko-KR" altLang="en-US" sz="1100" b="1" dirty="0">
                <a:latin typeface="+mj-lt"/>
              </a:rPr>
              <a:t> 등을</a:t>
            </a:r>
            <a:r>
              <a:rPr lang="en-US" altLang="ko-KR" sz="1100" b="1" dirty="0">
                <a:latin typeface="+mj-lt"/>
              </a:rPr>
              <a:t>[</a:t>
            </a:r>
            <a:r>
              <a:rPr lang="ko-KR" altLang="en-US" sz="1100" b="1" dirty="0">
                <a:latin typeface="+mj-lt"/>
              </a:rPr>
              <a:t>의</a:t>
            </a:r>
            <a:r>
              <a:rPr lang="en-US" altLang="ko-KR" sz="1100" b="1" dirty="0">
                <a:latin typeface="+mj-lt"/>
              </a:rPr>
              <a:t>]) </a:t>
            </a:r>
            <a:r>
              <a:rPr lang="ko-KR" altLang="en-US" sz="1100" b="1" dirty="0">
                <a:latin typeface="+mj-lt"/>
              </a:rPr>
              <a:t>지키는 사람</a:t>
            </a:r>
            <a:r>
              <a:rPr lang="en-US" altLang="ko-KR" sz="1100" b="1" dirty="0">
                <a:latin typeface="+mj-lt"/>
              </a:rPr>
              <a:t> [</a:t>
            </a:r>
            <a:r>
              <a:rPr lang="ko-KR" altLang="en-US" sz="1100" b="1" dirty="0">
                <a:latin typeface="+mj-lt"/>
              </a:rPr>
              <a:t>책임자</a:t>
            </a:r>
            <a:r>
              <a:rPr lang="en-US" altLang="ko-KR" sz="1100" b="1" dirty="0">
                <a:latin typeface="+mj-lt"/>
              </a:rPr>
              <a:t>/</a:t>
            </a:r>
            <a:r>
              <a:rPr lang="ko-KR" altLang="en-US" sz="1100" b="1" dirty="0">
                <a:latin typeface="+mj-lt"/>
              </a:rPr>
              <a:t>관리자</a:t>
            </a:r>
            <a:r>
              <a:rPr lang="en-US" altLang="ko-KR" sz="1100" b="1" dirty="0">
                <a:latin typeface="+mj-lt"/>
              </a:rPr>
              <a:t>]</a:t>
            </a:r>
            <a:endParaRPr lang="ko-KR" altLang="en-US" sz="1100" b="1" dirty="0">
              <a:latin typeface="+mj-lt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766917" y="1605405"/>
            <a:ext cx="4821662" cy="1509141"/>
            <a:chOff x="1547665" y="1605405"/>
            <a:chExt cx="5260165" cy="1509141"/>
          </a:xfrm>
        </p:grpSpPr>
        <p:sp>
          <p:nvSpPr>
            <p:cNvPr id="63" name="오른쪽 중괄호 62"/>
            <p:cNvSpPr/>
            <p:nvPr/>
          </p:nvSpPr>
          <p:spPr>
            <a:xfrm rot="5400000">
              <a:off x="2221459" y="1743574"/>
              <a:ext cx="382927" cy="1730516"/>
            </a:xfrm>
            <a:prstGeom prst="rightBrace">
              <a:avLst>
                <a:gd name="adj1" fmla="val 42543"/>
                <a:gd name="adj2" fmla="val 50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오른쪽 중괄호 63"/>
            <p:cNvSpPr/>
            <p:nvPr/>
          </p:nvSpPr>
          <p:spPr>
            <a:xfrm rot="5400000">
              <a:off x="4879036" y="940120"/>
              <a:ext cx="382927" cy="3337422"/>
            </a:xfrm>
            <a:prstGeom prst="rightBrace">
              <a:avLst>
                <a:gd name="adj1" fmla="val 46903"/>
                <a:gd name="adj2" fmla="val 50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057287" y="2852936"/>
              <a:ext cx="7008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err="1"/>
                <a:t>priv·acy</a:t>
              </a:r>
              <a:endParaRPr lang="ko-KR" altLang="en-US" sz="1100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718236" y="2852936"/>
              <a:ext cx="67518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err="1"/>
                <a:t>keep·er</a:t>
              </a:r>
              <a:endParaRPr lang="en-US" altLang="ko-KR" sz="1100" b="1" dirty="0"/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7665" y="1605405"/>
              <a:ext cx="5260165" cy="858073"/>
            </a:xfrm>
            <a:prstGeom prst="rect">
              <a:avLst/>
            </a:prstGeom>
          </p:spPr>
        </p:pic>
      </p:grpSp>
      <p:sp>
        <p:nvSpPr>
          <p:cNvPr id="73" name="텍스트 개체 틀 35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944874"/>
          </a:xfrm>
        </p:spPr>
        <p:txBody>
          <a:bodyPr/>
          <a:lstStyle/>
          <a:p>
            <a:pPr lvl="1"/>
            <a:r>
              <a:rPr lang="ko-KR" altLang="en-US" b="1" dirty="0"/>
              <a:t>제품 개요 </a:t>
            </a:r>
            <a:r>
              <a:rPr lang="en-US" altLang="ko-KR" b="1" dirty="0"/>
              <a:t>: </a:t>
            </a:r>
            <a:r>
              <a:rPr lang="en-US" altLang="ko-KR" dirty="0">
                <a:solidFill>
                  <a:prstClr val="black"/>
                </a:solidFill>
              </a:rPr>
              <a:t>CCTV </a:t>
            </a:r>
            <a:r>
              <a:rPr lang="ko-KR" altLang="en-US" dirty="0">
                <a:solidFill>
                  <a:prstClr val="black"/>
                </a:solidFill>
              </a:rPr>
              <a:t>영상 생성 시 실시간 암호화를 지원하여 </a:t>
            </a:r>
            <a:r>
              <a:rPr lang="en-US" altLang="ko-KR" dirty="0">
                <a:solidFill>
                  <a:prstClr val="black"/>
                </a:solidFill>
              </a:rPr>
              <a:t>Camera</a:t>
            </a:r>
            <a:r>
              <a:rPr lang="ko-KR" altLang="en-US" dirty="0">
                <a:solidFill>
                  <a:prstClr val="black"/>
                </a:solidFill>
              </a:rPr>
              <a:t>에서 촬영 시점에서부터의 불법 접근이나 </a:t>
            </a:r>
            <a:r>
              <a:rPr lang="en-US" altLang="ko-KR" dirty="0">
                <a:solidFill>
                  <a:prstClr val="black"/>
                </a:solidFill>
              </a:rPr>
              <a:t>Hooking </a:t>
            </a:r>
            <a:r>
              <a:rPr lang="ko-KR" altLang="en-US" dirty="0">
                <a:solidFill>
                  <a:prstClr val="black"/>
                </a:solidFill>
              </a:rPr>
              <a:t>차단으로 </a:t>
            </a:r>
            <a:r>
              <a:rPr lang="en-US" altLang="ko-KR" dirty="0">
                <a:solidFill>
                  <a:prstClr val="black"/>
                </a:solidFill>
              </a:rPr>
              <a:t>End-to-End</a:t>
            </a:r>
            <a:r>
              <a:rPr lang="ko-KR" altLang="en-US" dirty="0">
                <a:solidFill>
                  <a:prstClr val="black"/>
                </a:solidFill>
              </a:rPr>
              <a:t>로 촬영시점부터 저장 및 반출까지 완벽한 보안 체계 구현</a:t>
            </a:r>
            <a:endParaRPr lang="en-US" altLang="ko-KR" dirty="0">
              <a:solidFill>
                <a:prstClr val="black"/>
              </a:solidFill>
            </a:endParaRPr>
          </a:p>
          <a:p>
            <a:pPr lvl="1"/>
            <a:r>
              <a:rPr lang="en-US" altLang="ko-KR" b="1" dirty="0"/>
              <a:t> </a:t>
            </a:r>
          </a:p>
        </p:txBody>
      </p:sp>
      <p:sp>
        <p:nvSpPr>
          <p:cNvPr id="74" name="텍스트 개체 틀 35"/>
          <p:cNvSpPr txBox="1">
            <a:spLocks/>
          </p:cNvSpPr>
          <p:nvPr/>
        </p:nvSpPr>
        <p:spPr>
          <a:xfrm>
            <a:off x="195945" y="4061281"/>
            <a:ext cx="1214258" cy="3508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lang="ko-KR" altLang="en-US" sz="2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ko-KR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 lang="ko-KR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just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  <a:def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ko-KR" altLang="en-US" b="1" dirty="0"/>
              <a:t>인증 및 특허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2600586" y="6239151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GS 1</a:t>
            </a:r>
            <a:r>
              <a:rPr lang="ko-KR" altLang="en-US" sz="1100" dirty="0"/>
              <a:t>등급 인증</a:t>
            </a:r>
          </a:p>
        </p:txBody>
      </p:sp>
      <p:pic>
        <p:nvPicPr>
          <p:cNvPr id="76" name="Picture 62" descr="200807-특허_2007-0052517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1221" y="3954643"/>
            <a:ext cx="1629091" cy="23090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7" name="직사각형 76"/>
          <p:cNvSpPr/>
          <p:nvPr/>
        </p:nvSpPr>
        <p:spPr>
          <a:xfrm>
            <a:off x="5859483" y="6263734"/>
            <a:ext cx="1412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비디오 보호 시스템</a:t>
            </a:r>
          </a:p>
        </p:txBody>
      </p:sp>
    </p:spTree>
    <p:extLst>
      <p:ext uri="{BB962C8B-B14F-4D97-AF65-F5344CB8AC3E}">
        <p14:creationId xmlns:p14="http://schemas.microsoft.com/office/powerpoint/2010/main" val="720580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252536" y="4581128"/>
            <a:ext cx="10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㈜</a:t>
            </a:r>
            <a:r>
              <a:rPr lang="ko-KR" altLang="en-US" sz="1600" b="1" dirty="0" err="1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넷클립스</a:t>
            </a: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서울특별시 성동구 </a:t>
            </a:r>
            <a:r>
              <a:rPr lang="ko-KR" altLang="en-US" sz="1400" dirty="0" err="1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성수일로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77 </a:t>
            </a:r>
            <a:r>
              <a:rPr lang="ko-KR" altLang="en-US" sz="1400" dirty="0" err="1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서울숲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IT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밸리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1004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호 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</a:rPr>
              <a:t>T. 02.563-4494</a:t>
            </a:r>
          </a:p>
        </p:txBody>
      </p:sp>
    </p:spTree>
    <p:extLst>
      <p:ext uri="{BB962C8B-B14F-4D97-AF65-F5344CB8AC3E}">
        <p14:creationId xmlns:p14="http://schemas.microsoft.com/office/powerpoint/2010/main" val="91786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PrivKeeper</a:t>
            </a:r>
            <a:r>
              <a:rPr lang="en-US" altLang="ko-KR" dirty="0"/>
              <a:t> </a:t>
            </a:r>
            <a:r>
              <a:rPr lang="ko-KR" altLang="en-US" dirty="0"/>
              <a:t>제품 개념도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64734" y="1772816"/>
            <a:ext cx="5663677" cy="4248472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4735" y="1790485"/>
            <a:ext cx="2766936" cy="4248472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모서리가 둥근 직사각형 113"/>
          <p:cNvSpPr/>
          <p:nvPr/>
        </p:nvSpPr>
        <p:spPr>
          <a:xfrm>
            <a:off x="1857356" y="2007003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Storage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2" descr="D:\work\구성도\images\ico_d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01769" y="2461863"/>
            <a:ext cx="512588" cy="485933"/>
          </a:xfrm>
          <a:prstGeom prst="rect">
            <a:avLst/>
          </a:prstGeom>
          <a:noFill/>
        </p:spPr>
      </p:pic>
      <p:sp>
        <p:nvSpPr>
          <p:cNvPr id="10" name="모서리가 둥근 직사각형 113"/>
          <p:cNvSpPr/>
          <p:nvPr/>
        </p:nvSpPr>
        <p:spPr>
          <a:xfrm>
            <a:off x="4714082" y="1974016"/>
            <a:ext cx="1143008" cy="1785950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영상물 보안</a:t>
            </a:r>
          </a:p>
        </p:txBody>
      </p:sp>
      <p:sp>
        <p:nvSpPr>
          <p:cNvPr id="11" name="모서리가 둥근 직사각형 113"/>
          <p:cNvSpPr/>
          <p:nvPr/>
        </p:nvSpPr>
        <p:spPr>
          <a:xfrm>
            <a:off x="3353884" y="1968226"/>
            <a:ext cx="1000132" cy="1785950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영상물 관리자</a:t>
            </a:r>
          </a:p>
        </p:txBody>
      </p:sp>
      <p:pic>
        <p:nvPicPr>
          <p:cNvPr id="12" name="Picture 5" descr="D:\work\구성도\images\ico_notebo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45048" y="2396854"/>
            <a:ext cx="625082" cy="500066"/>
          </a:xfrm>
          <a:prstGeom prst="rect">
            <a:avLst/>
          </a:prstGeom>
          <a:noFill/>
        </p:spPr>
      </p:pic>
      <p:sp>
        <p:nvSpPr>
          <p:cNvPr id="13" name="모서리가 둥근 직사각형 113"/>
          <p:cNvSpPr/>
          <p:nvPr/>
        </p:nvSpPr>
        <p:spPr>
          <a:xfrm>
            <a:off x="6143636" y="1968226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ko-KR" altLang="en-US" sz="1100" b="1">
                <a:latin typeface="맑은 고딕" pitchFamily="50" charset="-127"/>
                <a:ea typeface="맑은 고딕" pitchFamily="50" charset="-127"/>
              </a:rPr>
              <a:t>반출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7" descr="D:\work\구성도\images\ico_usb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78380" y="2251128"/>
            <a:ext cx="339326" cy="484751"/>
          </a:xfrm>
          <a:prstGeom prst="rect">
            <a:avLst/>
          </a:prstGeom>
          <a:noFill/>
        </p:spPr>
      </p:pic>
      <p:sp>
        <p:nvSpPr>
          <p:cNvPr id="15" name="모서리가 둥근 직사각형 113"/>
          <p:cNvSpPr/>
          <p:nvPr/>
        </p:nvSpPr>
        <p:spPr>
          <a:xfrm>
            <a:off x="7500958" y="1968226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ko-KR" altLang="en-US" sz="1100" b="1">
                <a:latin typeface="맑은 고딕" pitchFamily="50" charset="-127"/>
                <a:ea typeface="맑은 고딕" pitchFamily="50" charset="-127"/>
              </a:rPr>
              <a:t>파기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13"/>
          <p:cNvSpPr/>
          <p:nvPr/>
        </p:nvSpPr>
        <p:spPr>
          <a:xfrm>
            <a:off x="570678" y="2007003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IP Camera</a:t>
            </a:r>
          </a:p>
        </p:txBody>
      </p:sp>
      <p:pic>
        <p:nvPicPr>
          <p:cNvPr id="17" name="Picture 1" descr="D:\work\구성도\images\ico_cctv_0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839" y="2355720"/>
            <a:ext cx="636750" cy="515768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561429" y="2960954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실시간 암호화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571604" y="2563316"/>
            <a:ext cx="357190" cy="1588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928926" y="2539730"/>
            <a:ext cx="357190" cy="1588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358826" y="2539730"/>
            <a:ext cx="357190" cy="158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857090" y="2539730"/>
            <a:ext cx="299086" cy="158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143768" y="2539730"/>
            <a:ext cx="357190" cy="158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785520" y="2999750"/>
            <a:ext cx="1000132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암호화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900" b="1" dirty="0" err="1">
                <a:latin typeface="맑은 고딕" pitchFamily="50" charset="-127"/>
                <a:ea typeface="맑은 고딕" pitchFamily="50" charset="-127"/>
              </a:rPr>
              <a:t>워터마킹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900" b="1" dirty="0" err="1">
                <a:latin typeface="맑은 고딕" pitchFamily="50" charset="-127"/>
                <a:ea typeface="맑은 고딕" pitchFamily="50" charset="-127"/>
              </a:rPr>
              <a:t>마스킹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113"/>
          <p:cNvSpPr/>
          <p:nvPr/>
        </p:nvSpPr>
        <p:spPr>
          <a:xfrm>
            <a:off x="6143636" y="3582136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불법 배포 및 유출</a:t>
            </a:r>
          </a:p>
        </p:txBody>
      </p:sp>
      <p:cxnSp>
        <p:nvCxnSpPr>
          <p:cNvPr id="26" name="직선 화살표 연결선 25"/>
          <p:cNvCxnSpPr>
            <a:stCxn id="13" idx="2"/>
            <a:endCxn id="25" idx="0"/>
          </p:cNvCxnSpPr>
          <p:nvPr/>
        </p:nvCxnSpPr>
        <p:spPr>
          <a:xfrm>
            <a:off x="6643702" y="3111234"/>
            <a:ext cx="0" cy="47090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1" descr="D:\work\구성도\images\ico_network_unmanaged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71895" y="4117618"/>
            <a:ext cx="762351" cy="463510"/>
          </a:xfrm>
          <a:prstGeom prst="rect">
            <a:avLst/>
          </a:prstGeom>
          <a:noFill/>
        </p:spPr>
      </p:pic>
      <p:sp>
        <p:nvSpPr>
          <p:cNvPr id="28" name="모서리가 둥근 직사각형 113"/>
          <p:cNvSpPr/>
          <p:nvPr/>
        </p:nvSpPr>
        <p:spPr>
          <a:xfrm>
            <a:off x="4786314" y="4593098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열람 불가</a:t>
            </a:r>
          </a:p>
        </p:txBody>
      </p:sp>
      <p:cxnSp>
        <p:nvCxnSpPr>
          <p:cNvPr id="29" name="Shape 95"/>
          <p:cNvCxnSpPr>
            <a:endCxn id="28" idx="3"/>
          </p:cNvCxnSpPr>
          <p:nvPr/>
        </p:nvCxnSpPr>
        <p:spPr>
          <a:xfrm rot="5400000">
            <a:off x="6107917" y="4628817"/>
            <a:ext cx="214314" cy="857256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2" descr="D:\work\구성도\images\ico_tv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71387" y="4977793"/>
            <a:ext cx="810474" cy="596508"/>
          </a:xfrm>
          <a:prstGeom prst="rect">
            <a:avLst/>
          </a:prstGeom>
          <a:noFill/>
        </p:spPr>
      </p:pic>
      <p:pic>
        <p:nvPicPr>
          <p:cNvPr id="31" name="Picture 13" descr="D:\work\구성도\images\ico_shield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21171" y="2659141"/>
            <a:ext cx="301660" cy="332958"/>
          </a:xfrm>
          <a:prstGeom prst="rect">
            <a:avLst/>
          </a:prstGeom>
          <a:noFill/>
        </p:spPr>
      </p:pic>
      <p:sp>
        <p:nvSpPr>
          <p:cNvPr id="32" name="모서리가 둥근 직사각형 113"/>
          <p:cNvSpPr/>
          <p:nvPr/>
        </p:nvSpPr>
        <p:spPr>
          <a:xfrm>
            <a:off x="7500958" y="4593098"/>
            <a:ext cx="1000132" cy="1143008"/>
          </a:xfrm>
          <a:prstGeom prst="roundRect">
            <a:avLst>
              <a:gd name="adj" fmla="val 62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0" rtlCol="0" anchor="t"/>
          <a:lstStyle/>
          <a:p>
            <a:pPr algn="ctr"/>
            <a:r>
              <a:rPr lang="en-US" altLang="ko-KR" sz="1100" b="1" dirty="0" err="1">
                <a:latin typeface="맑은 고딕" pitchFamily="50" charset="-127"/>
                <a:ea typeface="맑은 고딕" pitchFamily="50" charset="-127"/>
              </a:rPr>
              <a:t>Trackdown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3" name="Shape 106"/>
          <p:cNvCxnSpPr>
            <a:endCxn id="32" idx="1"/>
          </p:cNvCxnSpPr>
          <p:nvPr/>
        </p:nvCxnSpPr>
        <p:spPr>
          <a:xfrm rot="16200000" flipH="1">
            <a:off x="6892044" y="4555687"/>
            <a:ext cx="360573" cy="857256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4" descr="D:\work\구성도\images\ico_vod_0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89516" y="4961903"/>
            <a:ext cx="830670" cy="546580"/>
          </a:xfrm>
          <a:prstGeom prst="rect">
            <a:avLst/>
          </a:prstGeom>
          <a:noFill/>
        </p:spPr>
      </p:pic>
      <p:pic>
        <p:nvPicPr>
          <p:cNvPr id="35" name="Picture 15" descr="D:\work\구성도\images\ico_content_find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774751" y="4973120"/>
            <a:ext cx="699946" cy="699946"/>
          </a:xfrm>
          <a:prstGeom prst="rect">
            <a:avLst/>
          </a:prstGeom>
          <a:noFill/>
        </p:spPr>
      </p:pic>
      <p:pic>
        <p:nvPicPr>
          <p:cNvPr id="36" name="Picture 17" descr="D:\work\구성도\images\FingerPrint_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827" y="5007487"/>
            <a:ext cx="337582" cy="432365"/>
          </a:xfrm>
          <a:prstGeom prst="rect">
            <a:avLst/>
          </a:prstGeom>
          <a:noFill/>
        </p:spPr>
      </p:pic>
      <p:sp>
        <p:nvSpPr>
          <p:cNvPr id="37" name="직사각형 36"/>
          <p:cNvSpPr/>
          <p:nvPr/>
        </p:nvSpPr>
        <p:spPr>
          <a:xfrm>
            <a:off x="7500958" y="5723964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00" b="1" dirty="0" err="1">
                <a:latin typeface="맑은 고딕" pitchFamily="50" charset="-127"/>
                <a:ea typeface="맑은 고딕" pitchFamily="50" charset="-127"/>
              </a:rPr>
              <a:t>워터마킹</a:t>
            </a: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정보 식별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786314" y="5723964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License </a:t>
            </a: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정책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353884" y="2993960"/>
            <a:ext cx="10001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영상물 관리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반출 관리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통계</a:t>
            </a:r>
            <a:endParaRPr lang="en-US" altLang="ko-KR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500958" y="2896920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활용 후 파기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143636" y="2745892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Memory/HDD</a:t>
            </a:r>
          </a:p>
          <a:p>
            <a:pPr algn="ctr"/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전용 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Player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2" name="Picture 3" descr="C:\Users\박성환\Desktop\delete-2-xxl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864303" y="2475603"/>
            <a:ext cx="334036" cy="334036"/>
          </a:xfrm>
          <a:prstGeom prst="rect">
            <a:avLst/>
          </a:prstGeom>
          <a:noFill/>
        </p:spPr>
      </p:pic>
      <p:pic>
        <p:nvPicPr>
          <p:cNvPr id="43" name="Picture 3" descr="C:\Users\박성환\Desktop\delete-2-xxl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167313" y="5112200"/>
            <a:ext cx="229258" cy="229258"/>
          </a:xfrm>
          <a:prstGeom prst="rect">
            <a:avLst/>
          </a:prstGeom>
          <a:noFill/>
        </p:spPr>
      </p:pic>
      <p:cxnSp>
        <p:nvCxnSpPr>
          <p:cNvPr id="44" name="직선 화살표 연결선 43"/>
          <p:cNvCxnSpPr/>
          <p:nvPr/>
        </p:nvCxnSpPr>
        <p:spPr>
          <a:xfrm>
            <a:off x="334735" y="5949280"/>
            <a:ext cx="27669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3164734" y="5949280"/>
            <a:ext cx="56935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3568" y="5958389"/>
            <a:ext cx="2044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/>
              <a:t>영상 저장 구간 </a:t>
            </a:r>
            <a:r>
              <a:rPr lang="en-US" altLang="ko-KR" sz="1050" b="1" dirty="0"/>
              <a:t>(</a:t>
            </a:r>
            <a:r>
              <a:rPr lang="en-US" altLang="ko-KR" sz="1050" b="1" dirty="0" err="1"/>
              <a:t>PrivKeeper</a:t>
            </a:r>
            <a:r>
              <a:rPr lang="en-US" altLang="ko-KR" sz="1050" b="1" dirty="0"/>
              <a:t> E)</a:t>
            </a:r>
            <a:endParaRPr lang="ko-KR" altLang="en-US" sz="105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961728" y="5949280"/>
            <a:ext cx="20601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/>
              <a:t>영상 반출 구간</a:t>
            </a:r>
            <a:r>
              <a:rPr lang="en-US" altLang="ko-KR" sz="1050" b="1" dirty="0"/>
              <a:t> (</a:t>
            </a:r>
            <a:r>
              <a:rPr lang="en-US" altLang="ko-KR" sz="1050" b="1" dirty="0" err="1"/>
              <a:t>PrivKeeper</a:t>
            </a:r>
            <a:r>
              <a:rPr lang="en-US" altLang="ko-KR" sz="1050" b="1" dirty="0"/>
              <a:t> X)</a:t>
            </a:r>
            <a:endParaRPr lang="ko-KR" altLang="en-US" sz="1050" b="1" dirty="0"/>
          </a:p>
        </p:txBody>
      </p:sp>
      <p:pic>
        <p:nvPicPr>
          <p:cNvPr id="48" name="Picture 5" descr="D:\work\구성도\images\ico_notebo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66343" y="2366925"/>
            <a:ext cx="625082" cy="500066"/>
          </a:xfrm>
          <a:prstGeom prst="rect">
            <a:avLst/>
          </a:prstGeom>
          <a:noFill/>
        </p:spPr>
      </p:pic>
      <p:grpSp>
        <p:nvGrpSpPr>
          <p:cNvPr id="49" name="그룹 48"/>
          <p:cNvGrpSpPr/>
          <p:nvPr/>
        </p:nvGrpSpPr>
        <p:grpSpPr>
          <a:xfrm>
            <a:off x="797140" y="3278059"/>
            <a:ext cx="6184845" cy="2753682"/>
            <a:chOff x="797140" y="3278059"/>
            <a:chExt cx="6184845" cy="2753682"/>
          </a:xfrm>
        </p:grpSpPr>
        <p:pic>
          <p:nvPicPr>
            <p:cNvPr id="50" name="Picture 4" descr="D:\work\구성도\images\ico_privkeeper_vea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8027" y="3284984"/>
              <a:ext cx="513944" cy="513944"/>
            </a:xfrm>
            <a:prstGeom prst="rect">
              <a:avLst/>
            </a:prstGeom>
            <a:noFill/>
          </p:spPr>
        </p:pic>
        <p:sp>
          <p:nvSpPr>
            <p:cNvPr id="51" name="직사각형 50"/>
            <p:cNvSpPr/>
            <p:nvPr/>
          </p:nvSpPr>
          <p:spPr>
            <a:xfrm>
              <a:off x="797140" y="3761951"/>
              <a:ext cx="5302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/>
                <a:t>VEA</a:t>
              </a:r>
              <a:endParaRPr lang="ko-KR" altLang="en-US" sz="1400" dirty="0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491880" y="3861048"/>
              <a:ext cx="629843" cy="48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직사각형 52"/>
            <p:cNvSpPr/>
            <p:nvPr/>
          </p:nvSpPr>
          <p:spPr>
            <a:xfrm>
              <a:off x="3499056" y="4325552"/>
              <a:ext cx="522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/>
                <a:t>VAS</a:t>
              </a:r>
              <a:endParaRPr lang="ko-KR" altLang="en-US" sz="1400" dirty="0"/>
            </a:p>
          </p:txBody>
        </p: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324155" y="5229200"/>
              <a:ext cx="657830" cy="50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직사각형 54"/>
            <p:cNvSpPr/>
            <p:nvPr/>
          </p:nvSpPr>
          <p:spPr>
            <a:xfrm>
              <a:off x="6345201" y="5723964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/>
                <a:t>XVP</a:t>
              </a:r>
              <a:endParaRPr lang="ko-KR" altLang="en-US" sz="1400" b="1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820039" y="3754176"/>
              <a:ext cx="11708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/>
                <a:t>VMA   VDA</a:t>
              </a:r>
              <a:endParaRPr lang="ko-KR" altLang="en-US" sz="1400" dirty="0"/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943119" y="3858301"/>
              <a:ext cx="636993" cy="48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직사각형 57"/>
            <p:cNvSpPr/>
            <p:nvPr/>
          </p:nvSpPr>
          <p:spPr>
            <a:xfrm>
              <a:off x="4981168" y="4303114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/>
                <a:t>XVM</a:t>
              </a:r>
              <a:endParaRPr lang="ko-KR" altLang="en-US" sz="1400" b="1" dirty="0"/>
            </a:p>
          </p:txBody>
        </p:sp>
        <p:pic>
          <p:nvPicPr>
            <p:cNvPr id="59" name="Picture 2" descr="D:\work\구성도\images\ico_privkeeper_vma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04936" y="3278060"/>
              <a:ext cx="511305" cy="511305"/>
            </a:xfrm>
            <a:prstGeom prst="rect">
              <a:avLst/>
            </a:prstGeom>
            <a:noFill/>
          </p:spPr>
        </p:pic>
        <p:pic>
          <p:nvPicPr>
            <p:cNvPr id="60" name="Picture 3" descr="D:\work\구성도\images\ico_privkeeper_vda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61952" y="3278059"/>
              <a:ext cx="499287" cy="499287"/>
            </a:xfrm>
            <a:prstGeom prst="rect">
              <a:avLst/>
            </a:prstGeom>
            <a:noFill/>
          </p:spPr>
        </p:pic>
      </p:grpSp>
      <p:sp>
        <p:nvSpPr>
          <p:cNvPr id="61" name="텍스트 개체 틀 35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867930"/>
          </a:xfrm>
        </p:spPr>
        <p:txBody>
          <a:bodyPr/>
          <a:lstStyle/>
          <a:p>
            <a:pPr lvl="1"/>
            <a:r>
              <a:rPr lang="en-US" altLang="ko-KR" dirty="0" err="1"/>
              <a:t>PrivKeeper</a:t>
            </a:r>
            <a:r>
              <a:rPr lang="en-US" altLang="ko-KR" dirty="0"/>
              <a:t> CCTV </a:t>
            </a:r>
            <a:r>
              <a:rPr lang="ko-KR" altLang="en-US" dirty="0"/>
              <a:t>영상 보안관제 솔루션은 </a:t>
            </a:r>
            <a:r>
              <a:rPr lang="en-US" altLang="ko-KR" dirty="0"/>
              <a:t>CCTV </a:t>
            </a:r>
            <a:r>
              <a:rPr lang="ko-KR" altLang="en-US" dirty="0"/>
              <a:t>영상 </a:t>
            </a:r>
            <a:r>
              <a:rPr lang="ko-KR" altLang="en-US" dirty="0" err="1"/>
              <a:t>전송단계</a:t>
            </a:r>
            <a:r>
              <a:rPr lang="ko-KR" altLang="en-US" dirty="0"/>
              <a:t> 부터 영상 반출 시까지의 암호화를 통한 </a:t>
            </a:r>
            <a:r>
              <a:rPr lang="en-US" altLang="ko-KR" dirty="0"/>
              <a:t>CCTV</a:t>
            </a:r>
            <a:r>
              <a:rPr lang="ko-KR" altLang="en-US" dirty="0"/>
              <a:t>영상 보안과 반출 이후의 불법 유통을 억제하는 </a:t>
            </a:r>
            <a:r>
              <a:rPr lang="ko-KR" altLang="en-US" dirty="0" err="1"/>
              <a:t>보안정책과</a:t>
            </a:r>
            <a:r>
              <a:rPr lang="ko-KR" altLang="en-US" dirty="0"/>
              <a:t> </a:t>
            </a:r>
            <a:r>
              <a:rPr lang="ko-KR" altLang="en-US" dirty="0" err="1"/>
              <a:t>추적기능을</a:t>
            </a:r>
            <a:r>
              <a:rPr lang="ko-KR" altLang="en-US" dirty="0"/>
              <a:t> 제공하며 </a:t>
            </a:r>
            <a:r>
              <a:rPr lang="ko-KR" altLang="en-US" dirty="0" err="1"/>
              <a:t>마스킹을</a:t>
            </a:r>
            <a:r>
              <a:rPr lang="ko-KR" altLang="en-US" dirty="0"/>
              <a:t> 통한 개인정보보호 기능을 제공합니다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PrivKeeper</a:t>
            </a:r>
            <a:r>
              <a:rPr lang="en-US" altLang="ko-KR" dirty="0"/>
              <a:t> </a:t>
            </a:r>
            <a:r>
              <a:rPr lang="ko-KR" altLang="en-US" dirty="0"/>
              <a:t>구성요소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4735" y="3470355"/>
            <a:ext cx="8493676" cy="2694949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34735" y="1232543"/>
            <a:ext cx="8493676" cy="1680113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3474874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XVM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(Export Video Mgt.)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영상 </a:t>
            </a:r>
            <a:r>
              <a:rPr lang="ko-KR" altLang="en-US" sz="1200" dirty="0" err="1"/>
              <a:t>마스킹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영상 암호화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Watermarking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3470356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LKS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(Local Key Sever)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보안</a:t>
            </a:r>
            <a:r>
              <a:rPr lang="en-US" altLang="ko-KR" sz="1200" dirty="0"/>
              <a:t>Key </a:t>
            </a:r>
            <a:r>
              <a:rPr lang="ko-KR" altLang="en-US" sz="1200" dirty="0"/>
              <a:t>발급 및 저장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보안 </a:t>
            </a:r>
            <a:r>
              <a:rPr lang="en-US" altLang="ko-KR" sz="1200" dirty="0"/>
              <a:t>USB </a:t>
            </a:r>
            <a:r>
              <a:rPr lang="ko-KR" altLang="en-US" sz="1200" dirty="0"/>
              <a:t>타입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라이선스 </a:t>
            </a:r>
            <a:r>
              <a:rPr lang="en-US" altLang="ko-KR" sz="1200" dirty="0"/>
              <a:t>Key </a:t>
            </a:r>
            <a:r>
              <a:rPr lang="ko-KR" altLang="en-US" sz="1200" dirty="0"/>
              <a:t>관리</a:t>
            </a:r>
            <a:endParaRPr lang="en-US" altLang="ko-K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3474874"/>
            <a:ext cx="1888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XVP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(Export Video Player)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암호화 파일 재생기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비밀번호 로그인 기능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화면 </a:t>
            </a:r>
            <a:r>
              <a:rPr lang="ko-KR" altLang="en-US" sz="1200" dirty="0" err="1"/>
              <a:t>캡쳐방지</a:t>
            </a:r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3474874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VAS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</a:t>
            </a:r>
            <a:r>
              <a:rPr lang="ko-KR" altLang="en-US" sz="1200" b="1" dirty="0"/>
              <a:t>통합관리 서버</a:t>
            </a:r>
            <a:r>
              <a:rPr lang="en-US" altLang="ko-KR" sz="1200" b="1" dirty="0"/>
              <a:t>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반출신청</a:t>
            </a:r>
            <a:r>
              <a:rPr lang="ko-KR" altLang="en-US" sz="1200" dirty="0"/>
              <a:t> 이력관리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사용자관리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반출이력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통계제공</a:t>
            </a:r>
            <a:endParaRPr lang="en-US" altLang="ko-KR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35594" y="5229200"/>
            <a:ext cx="1000132" cy="7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1628" y="5229200"/>
            <a:ext cx="409975" cy="7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57507" y="5230203"/>
            <a:ext cx="1000132" cy="7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8465" y="5230203"/>
            <a:ext cx="1000132" cy="7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48514" y="1228493"/>
            <a:ext cx="256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VEA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(Video Encryption Agent)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- CCTV </a:t>
            </a:r>
            <a:r>
              <a:rPr lang="ko-KR" altLang="en-US" sz="1200" dirty="0"/>
              <a:t>영상 암호화</a:t>
            </a:r>
            <a:endParaRPr lang="en-US" altLang="ko-K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1242185"/>
            <a:ext cx="2450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VMA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(Video Mgt. Agent)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- </a:t>
            </a:r>
            <a:r>
              <a:rPr lang="ko-KR" altLang="en-US" sz="1200" dirty="0"/>
              <a:t>암</a:t>
            </a:r>
            <a:r>
              <a:rPr lang="en-US" altLang="ko-KR" sz="1200" dirty="0"/>
              <a:t>/</a:t>
            </a:r>
            <a:r>
              <a:rPr lang="ko-KR" altLang="en-US" sz="1200" dirty="0" err="1"/>
              <a:t>복호화</a:t>
            </a:r>
            <a:r>
              <a:rPr lang="ko-KR" altLang="en-US" sz="1200" dirty="0"/>
              <a:t> 키 관리</a:t>
            </a:r>
            <a:endParaRPr lang="en-US" altLang="ko-K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1252926"/>
            <a:ext cx="273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VDA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(Video Decryption Agent)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- CCTV </a:t>
            </a:r>
            <a:r>
              <a:rPr lang="ko-KR" altLang="en-US" sz="1200" dirty="0"/>
              <a:t>영상 </a:t>
            </a:r>
            <a:r>
              <a:rPr lang="ko-KR" altLang="en-US" sz="1200" dirty="0" err="1"/>
              <a:t>복호화</a:t>
            </a:r>
            <a:endParaRPr lang="en-US" altLang="ko-KR" sz="1200" dirty="0"/>
          </a:p>
        </p:txBody>
      </p:sp>
      <p:pic>
        <p:nvPicPr>
          <p:cNvPr id="19" name="Picture 2" descr="D:\work\구성도\images\ico_privkeeper_v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7308" y="2246428"/>
            <a:ext cx="571504" cy="571504"/>
          </a:xfrm>
          <a:prstGeom prst="rect">
            <a:avLst/>
          </a:prstGeom>
          <a:noFill/>
        </p:spPr>
      </p:pic>
      <p:pic>
        <p:nvPicPr>
          <p:cNvPr id="20" name="Picture 3" descr="D:\work\구성도\images\ico_privkeeper_v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4178" y="2246428"/>
            <a:ext cx="571504" cy="571504"/>
          </a:xfrm>
          <a:prstGeom prst="rect">
            <a:avLst/>
          </a:prstGeom>
          <a:noFill/>
        </p:spPr>
      </p:pic>
      <p:pic>
        <p:nvPicPr>
          <p:cNvPr id="21" name="Picture 4" descr="D:\work\구성도\images\ico_privkeeper_ve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2246428"/>
            <a:ext cx="571504" cy="571504"/>
          </a:xfrm>
          <a:prstGeom prst="rect">
            <a:avLst/>
          </a:prstGeom>
          <a:noFill/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4" y="980728"/>
            <a:ext cx="1353686" cy="23279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3" y="3212976"/>
            <a:ext cx="1374637" cy="23279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76265" y="2228740"/>
            <a:ext cx="359462" cy="67542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155247" y="1243527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LKS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(Local Key Sever)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Key </a:t>
            </a:r>
            <a:r>
              <a:rPr lang="ko-KR" altLang="en-US" sz="1200" dirty="0"/>
              <a:t>발급 및 저장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39159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시장현황 </a:t>
            </a:r>
            <a:r>
              <a:rPr lang="en-US" altLang="ko-KR"/>
              <a:t>: </a:t>
            </a:r>
            <a:r>
              <a:rPr lang="ko-KR" altLang="en-US"/>
              <a:t>개인정보보호법</a:t>
            </a:r>
            <a:r>
              <a:rPr lang="en-US" altLang="ko-KR"/>
              <a:t> #1</a:t>
            </a:r>
            <a:endParaRPr lang="ko-KR" altLang="en-US" dirty="0"/>
          </a:p>
        </p:txBody>
      </p:sp>
      <p:sp>
        <p:nvSpPr>
          <p:cNvPr id="31" name="바닥글 개체 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Copyright ⓒ 2018 </a:t>
            </a:r>
            <a:r>
              <a:rPr lang="en-US" altLang="ko-KR" dirty="0" err="1"/>
              <a:t>CoreTrust</a:t>
            </a:r>
            <a:r>
              <a:rPr lang="en-US" altLang="ko-KR" dirty="0"/>
              <a:t>, Inc. All rights reserved.</a:t>
            </a:r>
            <a:endParaRPr lang="ko-KR" altLang="en-US" dirty="0"/>
          </a:p>
        </p:txBody>
      </p:sp>
      <p:sp>
        <p:nvSpPr>
          <p:cNvPr id="32" name="슬라이드 번호 개체 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954107"/>
          </a:xfrm>
        </p:spPr>
        <p:txBody>
          <a:bodyPr/>
          <a:lstStyle/>
          <a:p>
            <a:pPr lvl="1"/>
            <a:r>
              <a:rPr lang="ko-KR" altLang="en-US" dirty="0"/>
              <a:t>영상정보 처리 기술의 고도화 및 사회적 유용성 증대로 영상정보처리기기의 설치</a:t>
            </a:r>
            <a:r>
              <a:rPr lang="en-US" altLang="ko-KR" dirty="0"/>
              <a:t>.</a:t>
            </a:r>
            <a:r>
              <a:rPr lang="ko-KR" altLang="en-US" dirty="0"/>
              <a:t>운영이 증가하고 있어 개인영상정보 보호 원칙과 처리 단계별 기준 등을 규정하고 피해 구제 제도를 강화하는 상황에서 공공기관뿐만 아니라 민간사업자 및 비영리단체 등 업무를 목적으로 개인영상정보를 처리하는 자는 관련 규정을 준수해야 합니다</a:t>
            </a:r>
            <a:r>
              <a:rPr lang="en-US" altLang="ko-KR" dirty="0"/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369685" y="3206821"/>
            <a:ext cx="4196000" cy="1749453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92823" y="2038847"/>
            <a:ext cx="4172525" cy="94619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6092" y="2044265"/>
            <a:ext cx="3744416" cy="291200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98431" y="2162269"/>
            <a:ext cx="3558480" cy="2747112"/>
            <a:chOff x="221432" y="548680"/>
            <a:chExt cx="4602088" cy="2051611"/>
          </a:xfrm>
        </p:grpSpPr>
        <p:sp>
          <p:nvSpPr>
            <p:cNvPr id="8" name="직사각형 7"/>
            <p:cNvSpPr/>
            <p:nvPr/>
          </p:nvSpPr>
          <p:spPr>
            <a:xfrm>
              <a:off x="251520" y="548680"/>
              <a:ext cx="4572000" cy="9848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200" b="1" dirty="0">
                  <a:latin typeface="+mn-ea"/>
                </a:rPr>
                <a:t>국내 </a:t>
              </a:r>
              <a:r>
                <a:rPr lang="en-US" altLang="ko-KR" sz="1200" b="1" dirty="0">
                  <a:latin typeface="+mn-ea"/>
                </a:rPr>
                <a:t>400</a:t>
              </a:r>
              <a:r>
                <a:rPr lang="ko-KR" altLang="en-US" sz="1200" b="1" dirty="0">
                  <a:latin typeface="+mn-ea"/>
                </a:rPr>
                <a:t>만대 </a:t>
              </a:r>
              <a:r>
                <a:rPr lang="en-US" altLang="ko-KR" sz="1200" b="1" dirty="0">
                  <a:latin typeface="+mn-ea"/>
                </a:rPr>
                <a:t>CCTV, </a:t>
              </a:r>
              <a:r>
                <a:rPr lang="ko-KR" altLang="en-US" sz="1200" b="1" dirty="0">
                  <a:latin typeface="+mn-ea"/>
                </a:rPr>
                <a:t>영상정보 조작과 유출 위험 커</a:t>
              </a:r>
              <a:r>
                <a:rPr lang="en-US" altLang="ko-KR" sz="1200" b="1" dirty="0">
                  <a:latin typeface="+mn-ea"/>
                </a:rPr>
                <a:t>…</a:t>
              </a:r>
              <a:r>
                <a:rPr lang="ko-KR" altLang="en-US" sz="1200" b="1" dirty="0">
                  <a:latin typeface="+mn-ea"/>
                </a:rPr>
                <a:t>보안대책 마련 시급 </a:t>
              </a:r>
            </a:p>
            <a:p>
              <a:r>
                <a:rPr lang="ko-KR" altLang="en-US" sz="1200" b="1" dirty="0">
                  <a:latin typeface="+mn-ea"/>
                </a:rPr>
                <a:t>“</a:t>
              </a:r>
              <a:r>
                <a:rPr lang="en-US" altLang="ko-KR" sz="1200" b="1" dirty="0">
                  <a:latin typeface="+mn-ea"/>
                </a:rPr>
                <a:t>CCTV</a:t>
              </a:r>
              <a:r>
                <a:rPr lang="ko-KR" altLang="en-US" sz="1200" b="1" dirty="0">
                  <a:latin typeface="+mn-ea"/>
                </a:rPr>
                <a:t>는 시설로만 인식하고 보호해야 할 대상으로 인식하는 것은 부족한 상황”</a:t>
              </a:r>
            </a:p>
            <a:p>
              <a:r>
                <a:rPr lang="ko-KR" altLang="en-US" sz="1000" dirty="0" err="1">
                  <a:latin typeface="+mn-ea"/>
                </a:rPr>
                <a:t>길민권</a:t>
              </a:r>
              <a:r>
                <a:rPr lang="ko-KR" altLang="en-US" sz="1000" dirty="0">
                  <a:latin typeface="+mn-ea"/>
                </a:rPr>
                <a:t> 기자 </a:t>
              </a:r>
              <a:r>
                <a:rPr lang="en-US" altLang="ko-KR" sz="1000" dirty="0">
                  <a:latin typeface="+mn-ea"/>
                  <a:hlinkClick r:id="rId2"/>
                </a:rPr>
                <a:t>mkgil@dailysecu.com </a:t>
              </a:r>
              <a:r>
                <a:rPr lang="en-US" altLang="ko-KR" sz="1000" dirty="0">
                  <a:latin typeface="+mn-ea"/>
                </a:rPr>
                <a:t>2017</a:t>
              </a:r>
              <a:r>
                <a:rPr lang="ko-KR" altLang="en-US" sz="1000" dirty="0">
                  <a:latin typeface="+mn-ea"/>
                </a:rPr>
                <a:t>년 </a:t>
              </a:r>
              <a:r>
                <a:rPr lang="en-US" altLang="ko-KR" sz="1000" dirty="0">
                  <a:latin typeface="+mn-ea"/>
                </a:rPr>
                <a:t>08</a:t>
              </a:r>
              <a:r>
                <a:rPr lang="ko-KR" altLang="en-US" sz="1000" dirty="0">
                  <a:latin typeface="+mn-ea"/>
                </a:rPr>
                <a:t>월 </a:t>
              </a:r>
              <a:r>
                <a:rPr lang="en-US" altLang="ko-KR" sz="1000" dirty="0">
                  <a:latin typeface="+mn-ea"/>
                </a:rPr>
                <a:t>23</a:t>
              </a:r>
              <a:r>
                <a:rPr lang="ko-KR" altLang="en-US" sz="1000" dirty="0">
                  <a:latin typeface="+mn-ea"/>
                </a:rPr>
                <a:t>일 </a:t>
              </a:r>
              <a:endParaRPr lang="en-US" altLang="ko-KR" sz="1000" dirty="0">
                <a:latin typeface="+mn-ea"/>
              </a:endParaRPr>
            </a:p>
            <a:p>
              <a:r>
                <a:rPr lang="ko-KR" altLang="en-US" sz="1000" dirty="0">
                  <a:latin typeface="+mn-ea"/>
                </a:rPr>
                <a:t>수요일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21432" y="1430740"/>
              <a:ext cx="4572000" cy="1169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900" dirty="0">
                  <a:latin typeface="+mn-ea"/>
                </a:rPr>
                <a:t>정부∙공공기관과 기업 및 개인들의 안전을 위해 고화질 </a:t>
              </a:r>
              <a:r>
                <a:rPr lang="en-US" altLang="ko-KR" sz="900" dirty="0">
                  <a:latin typeface="+mn-ea"/>
                </a:rPr>
                <a:t>CCTV </a:t>
              </a:r>
              <a:r>
                <a:rPr lang="ko-KR" altLang="en-US" sz="900" dirty="0">
                  <a:latin typeface="+mn-ea"/>
                </a:rPr>
                <a:t>및 </a:t>
              </a:r>
              <a:r>
                <a:rPr lang="en-US" altLang="ko-KR" sz="900" dirty="0">
                  <a:latin typeface="+mn-ea"/>
                </a:rPr>
                <a:t>IP-Camera </a:t>
              </a:r>
              <a:r>
                <a:rPr lang="ko-KR" altLang="en-US" sz="900" dirty="0">
                  <a:latin typeface="+mn-ea"/>
                </a:rPr>
                <a:t>설치가 폭발적으로 증가하고 있다</a:t>
              </a:r>
              <a:r>
                <a:rPr lang="en-US" altLang="ko-KR" sz="900" dirty="0">
                  <a:latin typeface="+mn-ea"/>
                </a:rPr>
                <a:t>. </a:t>
              </a:r>
              <a:r>
                <a:rPr lang="ko-KR" altLang="en-US" sz="900" dirty="0">
                  <a:latin typeface="+mn-ea"/>
                </a:rPr>
                <a:t>반면 </a:t>
              </a:r>
              <a:r>
                <a:rPr lang="en-US" altLang="ko-KR" sz="900" dirty="0">
                  <a:latin typeface="+mn-ea"/>
                </a:rPr>
                <a:t>CCTV </a:t>
              </a:r>
              <a:r>
                <a:rPr lang="ko-KR" altLang="en-US" sz="900" dirty="0">
                  <a:latin typeface="+mn-ea"/>
                </a:rPr>
                <a:t>영상정보에 대한 보안관리 부실과 외부 악의적 해커들의 해킹 공격에 의한 영상정보 노출사고는 지속적으로 발생하고 있어 대책마련이 시급한 상황이다</a:t>
              </a:r>
              <a:r>
                <a:rPr lang="en-US" altLang="ko-KR" sz="900" dirty="0">
                  <a:latin typeface="+mn-ea"/>
                </a:rPr>
                <a:t>.</a:t>
              </a:r>
            </a:p>
            <a:p>
              <a:r>
                <a:rPr lang="ko-KR" altLang="en-US" sz="900" dirty="0">
                  <a:latin typeface="+mn-ea"/>
                </a:rPr>
                <a:t>현재 전국적으로 </a:t>
              </a:r>
              <a:r>
                <a:rPr lang="en-US" altLang="ko-KR" sz="900" dirty="0">
                  <a:latin typeface="+mn-ea"/>
                </a:rPr>
                <a:t>400</a:t>
              </a:r>
              <a:r>
                <a:rPr lang="ko-KR" altLang="en-US" sz="900" dirty="0">
                  <a:latin typeface="+mn-ea"/>
                </a:rPr>
                <a:t>만대 이상의 </a:t>
              </a:r>
              <a:r>
                <a:rPr lang="en-US" altLang="ko-KR" sz="900" dirty="0">
                  <a:latin typeface="+mn-ea"/>
                </a:rPr>
                <a:t>CCTV</a:t>
              </a:r>
              <a:r>
                <a:rPr lang="ko-KR" altLang="en-US" sz="900" dirty="0">
                  <a:latin typeface="+mn-ea"/>
                </a:rPr>
                <a:t>가 설치</a:t>
              </a:r>
              <a:r>
                <a:rPr lang="en-US" altLang="ko-KR" sz="900" dirty="0">
                  <a:latin typeface="+mn-ea"/>
                </a:rPr>
                <a:t>•</a:t>
              </a:r>
              <a:r>
                <a:rPr lang="ko-KR" altLang="en-US" sz="900" dirty="0">
                  <a:latin typeface="+mn-ea"/>
                </a:rPr>
                <a:t>운영 중이며</a:t>
              </a:r>
              <a:r>
                <a:rPr lang="en-US" altLang="ko-KR" sz="900" dirty="0">
                  <a:latin typeface="+mn-ea"/>
                </a:rPr>
                <a:t>, </a:t>
              </a:r>
              <a:r>
                <a:rPr lang="ko-KR" altLang="en-US" sz="900" dirty="0">
                  <a:latin typeface="+mn-ea"/>
                </a:rPr>
                <a:t>인권위원회에 따르면 수도권 시민의 하루 평균 </a:t>
              </a:r>
              <a:r>
                <a:rPr lang="en-US" altLang="ko-KR" sz="900" dirty="0">
                  <a:latin typeface="+mn-ea"/>
                </a:rPr>
                <a:t>CCTV </a:t>
              </a:r>
              <a:r>
                <a:rPr lang="ko-KR" altLang="en-US" sz="900" dirty="0">
                  <a:latin typeface="+mn-ea"/>
                </a:rPr>
                <a:t>노출 건수가 평균 </a:t>
              </a:r>
              <a:r>
                <a:rPr lang="en-US" altLang="ko-KR" sz="900" dirty="0">
                  <a:latin typeface="+mn-ea"/>
                </a:rPr>
                <a:t>83</a:t>
              </a:r>
              <a:r>
                <a:rPr lang="ko-KR" altLang="en-US" sz="900" dirty="0">
                  <a:latin typeface="+mn-ea"/>
                </a:rPr>
                <a:t>차례</a:t>
              </a:r>
              <a:r>
                <a:rPr lang="en-US" altLang="ko-KR" sz="900" dirty="0">
                  <a:latin typeface="+mn-ea"/>
                </a:rPr>
                <a:t>(2015</a:t>
              </a:r>
              <a:r>
                <a:rPr lang="ko-KR" altLang="en-US" sz="900" dirty="0">
                  <a:latin typeface="+mn-ea"/>
                </a:rPr>
                <a:t>년 기준</a:t>
              </a:r>
              <a:r>
                <a:rPr lang="en-US" altLang="ko-KR" sz="900" dirty="0">
                  <a:latin typeface="+mn-ea"/>
                </a:rPr>
                <a:t>) </a:t>
              </a:r>
              <a:r>
                <a:rPr lang="ko-KR" altLang="en-US" sz="900" dirty="0">
                  <a:latin typeface="+mn-ea"/>
                </a:rPr>
                <a:t>이상에 이르고 있어</a:t>
              </a:r>
              <a:r>
                <a:rPr lang="en-US" altLang="ko-KR" sz="900" dirty="0">
                  <a:latin typeface="+mn-ea"/>
                </a:rPr>
                <a:t>, </a:t>
              </a:r>
              <a:r>
                <a:rPr lang="ko-KR" altLang="en-US" sz="900" dirty="0">
                  <a:latin typeface="+mn-ea"/>
                </a:rPr>
                <a:t>사생활 침해에 대한 우려도 증가하고 있다</a:t>
              </a:r>
              <a:r>
                <a:rPr lang="en-US" altLang="ko-KR" sz="900" dirty="0">
                  <a:latin typeface="+mn-ea"/>
                </a:rPr>
                <a:t>.</a:t>
              </a:r>
            </a:p>
          </p:txBody>
        </p:sp>
      </p:grp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478259" y="2087373"/>
            <a:ext cx="2851731" cy="8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44" tIns="50784" rIns="190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인권위</a:t>
            </a: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경찰에 </a:t>
            </a: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"CCTV </a:t>
            </a:r>
            <a:r>
              <a:rPr kumimoji="1" 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활용 똑바로</a:t>
            </a: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" </a:t>
            </a:r>
            <a:endParaRPr kumimoji="1" lang="en-US" altLang="ko-KR" sz="1200" b="1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"</a:t>
            </a:r>
            <a:r>
              <a:rPr kumimoji="1" lang="ko-KR" sz="1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ea"/>
                <a:cs typeface="굴림" pitchFamily="50" charset="-127"/>
              </a:rPr>
              <a:t>개인정보 무단 조회는 인권 침해“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ea"/>
                <a:cs typeface="Tahoma" pitchFamily="34" charset="0"/>
              </a:rPr>
              <a:t>[</a:t>
            </a:r>
            <a:r>
              <a:rPr kumimoji="1" lang="ko-KR" sz="12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ea"/>
                <a:cs typeface="Tahoma" pitchFamily="34" charset="0"/>
              </a:rPr>
              <a:t>중앙일보</a:t>
            </a:r>
            <a:r>
              <a:rPr kumimoji="1" lang="ko-KR" altLang="ko-KR" sz="12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ea"/>
                <a:cs typeface="Tahoma" pitchFamily="34" charset="0"/>
              </a:rPr>
              <a:t>]</a:t>
            </a:r>
            <a:r>
              <a:rPr kumimoji="1" lang="ko-KR" altLang="ko-KR" sz="1200" b="0" i="0" u="none" strike="noStrike" cap="none" normalizeH="0" baseline="0" dirty="0">
                <a:ln>
                  <a:noFill/>
                </a:ln>
                <a:solidFill>
                  <a:srgbClr val="A9B1B9"/>
                </a:solidFill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sz="12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ea"/>
                <a:cs typeface="Tahoma" pitchFamily="34" charset="0"/>
              </a:rPr>
              <a:t>입력 </a:t>
            </a:r>
            <a:r>
              <a:rPr kumimoji="1" lang="ko-KR" altLang="ko-KR" sz="12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ea"/>
                <a:cs typeface="Tahoma" pitchFamily="34" charset="0"/>
              </a:rPr>
              <a:t>2017.11.23 11:25</a:t>
            </a:r>
            <a:r>
              <a:rPr kumimoji="1" lang="ko-KR" altLang="ko-KR" sz="1200" b="0" i="0" u="none" strike="noStrike" cap="none" normalizeH="0" baseline="0" dirty="0">
                <a:ln>
                  <a:noFill/>
                </a:ln>
                <a:solidFill>
                  <a:srgbClr val="A9B1B9"/>
                </a:solidFill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 </a:t>
            </a:r>
            <a:br>
              <a:rPr kumimoji="1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</a:b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[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출처</a:t>
            </a: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중앙일보</a:t>
            </a: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] 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인권위</a:t>
            </a: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경찰에 </a:t>
            </a: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"CCTV 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활용 똑바로</a:t>
            </a: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" </a:t>
            </a:r>
            <a:endParaRPr kumimoji="1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dirty="0">
                <a:latin typeface="+mn-ea"/>
                <a:cs typeface="굴림" pitchFamily="50" charset="-127"/>
              </a:rPr>
              <a:t> </a:t>
            </a: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"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개인정보 무단 조회는 인권 침해“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322707" y="32464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b="1" dirty="0">
                <a:effectLst/>
                <a:latin typeface="+mn-ea"/>
              </a:rPr>
              <a:t>김상민</a:t>
            </a:r>
            <a:r>
              <a:rPr lang="en-US" altLang="ko-KR" sz="1200" b="1" dirty="0">
                <a:effectLst/>
                <a:latin typeface="+mn-ea"/>
              </a:rPr>
              <a:t>, 'CCTV </a:t>
            </a:r>
            <a:r>
              <a:rPr lang="ko-KR" altLang="en-US" sz="1200" b="1" dirty="0">
                <a:effectLst/>
                <a:latin typeface="+mn-ea"/>
              </a:rPr>
              <a:t>촬영정보 오</a:t>
            </a:r>
            <a:r>
              <a:rPr lang="en-US" altLang="ko-KR" sz="1200" b="1" dirty="0">
                <a:effectLst/>
                <a:latin typeface="+mn-ea"/>
              </a:rPr>
              <a:t>·</a:t>
            </a:r>
            <a:r>
              <a:rPr lang="ko-KR" altLang="en-US" sz="1200" b="1" dirty="0">
                <a:effectLst/>
                <a:latin typeface="+mn-ea"/>
              </a:rPr>
              <a:t>남용 방지</a:t>
            </a:r>
            <a:r>
              <a:rPr lang="en-US" altLang="ko-KR" sz="1200" b="1" dirty="0">
                <a:effectLst/>
                <a:latin typeface="+mn-ea"/>
              </a:rPr>
              <a:t>' </a:t>
            </a:r>
            <a:r>
              <a:rPr lang="ko-KR" altLang="en-US" sz="1200" b="1" dirty="0">
                <a:effectLst/>
                <a:latin typeface="+mn-ea"/>
              </a:rPr>
              <a:t>추진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392823" y="3491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>
                <a:effectLst/>
                <a:latin typeface="+mn-ea"/>
              </a:rPr>
              <a:t> |  </a:t>
            </a:r>
            <a:r>
              <a:rPr lang="ko-KR" altLang="en-US" sz="1000" dirty="0">
                <a:effectLst/>
                <a:latin typeface="+mn-ea"/>
              </a:rPr>
              <a:t>수정 </a:t>
            </a:r>
            <a:r>
              <a:rPr lang="en-US" altLang="ko-KR" sz="1000" dirty="0">
                <a:effectLst/>
                <a:latin typeface="+mn-ea"/>
              </a:rPr>
              <a:t>2016-12-28 07:58:00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66236" y="37559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>
                <a:effectLst/>
                <a:latin typeface="+mn-ea"/>
              </a:rPr>
              <a:t>【</a:t>
            </a:r>
            <a:r>
              <a:rPr lang="ko-KR" altLang="en-US" sz="1000" dirty="0">
                <a:effectLst/>
                <a:latin typeface="+mn-ea"/>
              </a:rPr>
              <a:t>서울</a:t>
            </a:r>
            <a:r>
              <a:rPr lang="en-US" altLang="ko-KR" sz="1000" dirty="0">
                <a:effectLst/>
                <a:latin typeface="+mn-ea"/>
              </a:rPr>
              <a:t>=</a:t>
            </a:r>
            <a:r>
              <a:rPr lang="ko-KR" altLang="en-US" sz="1000" dirty="0" err="1">
                <a:effectLst/>
                <a:latin typeface="+mn-ea"/>
              </a:rPr>
              <a:t>뉴시스</a:t>
            </a:r>
            <a:r>
              <a:rPr lang="en-US" altLang="ko-KR" sz="1000" dirty="0">
                <a:effectLst/>
                <a:latin typeface="+mn-ea"/>
              </a:rPr>
              <a:t>】</a:t>
            </a:r>
            <a:r>
              <a:rPr lang="ko-KR" altLang="en-US" sz="900" dirty="0">
                <a:effectLst/>
                <a:latin typeface="+mn-ea"/>
              </a:rPr>
              <a:t>이국현 기자 </a:t>
            </a:r>
            <a:r>
              <a:rPr lang="en-US" altLang="ko-KR" sz="900" dirty="0">
                <a:effectLst/>
                <a:latin typeface="+mn-ea"/>
              </a:rPr>
              <a:t>= </a:t>
            </a:r>
            <a:r>
              <a:rPr lang="ko-KR" altLang="en-US" sz="900" dirty="0">
                <a:effectLst/>
                <a:latin typeface="+mn-ea"/>
              </a:rPr>
              <a:t>폐쇄회로</a:t>
            </a:r>
            <a:r>
              <a:rPr lang="en-US" altLang="ko-KR" sz="900" dirty="0">
                <a:effectLst/>
                <a:latin typeface="+mn-ea"/>
              </a:rPr>
              <a:t>(CCTV) </a:t>
            </a:r>
            <a:r>
              <a:rPr lang="ko-KR" altLang="en-US" sz="900" dirty="0">
                <a:effectLst/>
                <a:latin typeface="+mn-ea"/>
              </a:rPr>
              <a:t>영상을 통해 촬영된 정보를 </a:t>
            </a:r>
            <a:endParaRPr lang="en-US" altLang="ko-KR" sz="900" dirty="0">
              <a:effectLst/>
              <a:latin typeface="+mn-ea"/>
            </a:endParaRPr>
          </a:p>
          <a:p>
            <a:r>
              <a:rPr lang="ko-KR" altLang="en-US" sz="900" dirty="0">
                <a:effectLst/>
                <a:latin typeface="+mn-ea"/>
              </a:rPr>
              <a:t>유출하거나 오</a:t>
            </a:r>
            <a:r>
              <a:rPr lang="en-US" altLang="ko-KR" sz="900" dirty="0">
                <a:effectLst/>
                <a:latin typeface="+mn-ea"/>
              </a:rPr>
              <a:t>·</a:t>
            </a:r>
            <a:r>
              <a:rPr lang="ko-KR" altLang="en-US" sz="900" dirty="0">
                <a:effectLst/>
                <a:latin typeface="+mn-ea"/>
              </a:rPr>
              <a:t>남용하는 것을 막기 위해 </a:t>
            </a:r>
            <a:r>
              <a:rPr lang="en-US" altLang="ko-KR" sz="900" dirty="0">
                <a:effectLst/>
                <a:latin typeface="+mn-ea"/>
              </a:rPr>
              <a:t>CCTV</a:t>
            </a:r>
            <a:r>
              <a:rPr lang="ko-KR" altLang="en-US" sz="900" dirty="0">
                <a:effectLst/>
                <a:latin typeface="+mn-ea"/>
              </a:rPr>
              <a:t>영상정보의 처리체계를 강화하는 </a:t>
            </a:r>
            <a:endParaRPr lang="en-US" altLang="ko-KR" sz="900" dirty="0">
              <a:effectLst/>
              <a:latin typeface="+mn-ea"/>
            </a:endParaRPr>
          </a:p>
          <a:p>
            <a:r>
              <a:rPr lang="ko-KR" altLang="en-US" sz="900" dirty="0">
                <a:effectLst/>
                <a:latin typeface="+mn-ea"/>
              </a:rPr>
              <a:t>방안이 추진된다</a:t>
            </a:r>
            <a:r>
              <a:rPr lang="en-US" altLang="ko-KR" sz="900" dirty="0">
                <a:effectLst/>
                <a:latin typeface="+mn-ea"/>
              </a:rPr>
              <a:t>.   </a:t>
            </a:r>
            <a:endParaRPr lang="ko-KR" altLang="en-US" sz="900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392823" y="4309943"/>
            <a:ext cx="4172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effectLst/>
                <a:latin typeface="+mn-ea"/>
              </a:rPr>
              <a:t>이에 개정안은 개인정보처리기기에 접속하고 처리하는 개인정보 처리자의 </a:t>
            </a:r>
            <a:endParaRPr lang="en-US" altLang="ko-KR" sz="900" dirty="0">
              <a:effectLst/>
              <a:latin typeface="+mn-ea"/>
            </a:endParaRPr>
          </a:p>
          <a:p>
            <a:r>
              <a:rPr lang="ko-KR" altLang="en-US" sz="900" dirty="0">
                <a:effectLst/>
                <a:latin typeface="+mn-ea"/>
              </a:rPr>
              <a:t>개인정보 접속기록과 처리기록을 통제하고</a:t>
            </a:r>
            <a:r>
              <a:rPr lang="en-US" altLang="ko-KR" sz="900" dirty="0">
                <a:effectLst/>
                <a:latin typeface="+mn-ea"/>
              </a:rPr>
              <a:t>, </a:t>
            </a:r>
            <a:r>
              <a:rPr lang="ko-KR" altLang="en-US" sz="900" dirty="0">
                <a:effectLst/>
                <a:latin typeface="+mn-ea"/>
              </a:rPr>
              <a:t>위조와 변조를 검증할 수 있는 </a:t>
            </a:r>
            <a:endParaRPr lang="en-US" altLang="ko-KR" sz="900" dirty="0">
              <a:effectLst/>
              <a:latin typeface="+mn-ea"/>
            </a:endParaRPr>
          </a:p>
          <a:p>
            <a:r>
              <a:rPr lang="ko-KR" altLang="en-US" sz="900" dirty="0">
                <a:effectLst/>
                <a:latin typeface="+mn-ea"/>
              </a:rPr>
              <a:t>시스템을 갖추도록 했다</a:t>
            </a:r>
            <a:r>
              <a:rPr lang="en-US" altLang="ko-KR" sz="900" dirty="0">
                <a:effectLst/>
                <a:latin typeface="+mn-ea"/>
              </a:rPr>
              <a:t>. </a:t>
            </a:r>
            <a:r>
              <a:rPr lang="ko-KR" altLang="en-US" sz="900" dirty="0">
                <a:effectLst/>
                <a:latin typeface="+mn-ea"/>
              </a:rPr>
              <a:t>개인정보 처리자 스스로 개인정보에 대한 구체적인 </a:t>
            </a:r>
            <a:endParaRPr lang="en-US" altLang="ko-KR" sz="900" dirty="0">
              <a:effectLst/>
              <a:latin typeface="+mn-ea"/>
            </a:endParaRPr>
          </a:p>
          <a:p>
            <a:r>
              <a:rPr lang="ko-KR" altLang="en-US" sz="900" dirty="0">
                <a:effectLst/>
                <a:latin typeface="+mn-ea"/>
              </a:rPr>
              <a:t>안전조치도 의무적으로 취하도록 했다</a:t>
            </a:r>
            <a:r>
              <a:rPr lang="en-US" altLang="ko-KR" sz="900" dirty="0">
                <a:effectLst/>
                <a:latin typeface="+mn-ea"/>
              </a:rPr>
              <a:t>. </a:t>
            </a:r>
            <a:endParaRPr lang="ko-KR" altLang="en-US" sz="900" dirty="0"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803330" y="4438493"/>
            <a:ext cx="2341629" cy="319296"/>
            <a:chOff x="4119749" y="1376007"/>
            <a:chExt cx="2341629" cy="319296"/>
          </a:xfrm>
        </p:grpSpPr>
        <p:sp>
          <p:nvSpPr>
            <p:cNvPr id="16" name="직사각형 15"/>
            <p:cNvSpPr/>
            <p:nvPr/>
          </p:nvSpPr>
          <p:spPr>
            <a:xfrm>
              <a:off x="4124200" y="1387526"/>
              <a:ext cx="233717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9749" y="1376007"/>
              <a:ext cx="2337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FF0000"/>
                  </a:solidFill>
                  <a:latin typeface="+mn-ea"/>
                </a:rPr>
                <a:t>Privacy Masking </a:t>
              </a:r>
              <a:r>
                <a:rPr lang="ko-KR" altLang="en-US" sz="1400" dirty="0">
                  <a:solidFill>
                    <a:srgbClr val="FF0000"/>
                  </a:solidFill>
                  <a:latin typeface="+mn-ea"/>
                </a:rPr>
                <a:t>사용 의무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327644" y="2870743"/>
            <a:ext cx="2566728" cy="319296"/>
            <a:chOff x="4119749" y="1376007"/>
            <a:chExt cx="2566728" cy="319296"/>
          </a:xfrm>
        </p:grpSpPr>
        <p:sp>
          <p:nvSpPr>
            <p:cNvPr id="19" name="직사각형 18"/>
            <p:cNvSpPr/>
            <p:nvPr/>
          </p:nvSpPr>
          <p:spPr>
            <a:xfrm>
              <a:off x="4124199" y="1387526"/>
              <a:ext cx="256227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19749" y="1376007"/>
              <a:ext cx="2566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rgbClr val="FF0000"/>
                  </a:solidFill>
                  <a:latin typeface="+mn-ea"/>
                </a:rPr>
                <a:t>불법복제 금지</a:t>
              </a:r>
              <a:r>
                <a:rPr lang="en-US" altLang="ko-KR" sz="1400" dirty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400" dirty="0">
                  <a:solidFill>
                    <a:srgbClr val="FF0000"/>
                  </a:solidFill>
                  <a:latin typeface="+mn-ea"/>
                </a:rPr>
                <a:t>영상물 암호화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47414" y="5939988"/>
            <a:ext cx="450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개인영상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 정보보호 및 개인정보 유출 방지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7402177" y="3436649"/>
            <a:ext cx="1487035" cy="319296"/>
            <a:chOff x="4119749" y="1376007"/>
            <a:chExt cx="2341629" cy="319296"/>
          </a:xfrm>
        </p:grpSpPr>
        <p:sp>
          <p:nvSpPr>
            <p:cNvPr id="23" name="직사각형 22"/>
            <p:cNvSpPr/>
            <p:nvPr/>
          </p:nvSpPr>
          <p:spPr>
            <a:xfrm>
              <a:off x="4124200" y="1387526"/>
              <a:ext cx="233717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749" y="1376007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rgbClr val="FF0000"/>
                  </a:solidFill>
                  <a:latin typeface="+mn-ea"/>
                </a:rPr>
                <a:t>철저한 이력관리 </a:t>
              </a:r>
            </a:p>
          </p:txBody>
        </p:sp>
      </p:grpSp>
      <p:sp>
        <p:nvSpPr>
          <p:cNvPr id="25" name="오른쪽 화살표 24"/>
          <p:cNvSpPr/>
          <p:nvPr/>
        </p:nvSpPr>
        <p:spPr>
          <a:xfrm rot="5400000">
            <a:off x="3948014" y="1889815"/>
            <a:ext cx="700336" cy="6229740"/>
          </a:xfrm>
          <a:prstGeom prst="rightArrow">
            <a:avLst>
              <a:gd name="adj1" fmla="val 65610"/>
              <a:gd name="adj2" fmla="val 72123"/>
            </a:avLst>
          </a:prstGeom>
          <a:gradFill flip="none" rotWithShape="1">
            <a:gsLst>
              <a:gs pos="23000">
                <a:srgbClr val="4A75CA">
                  <a:tint val="66000"/>
                  <a:satMod val="160000"/>
                </a:srgbClr>
              </a:gs>
              <a:gs pos="94000">
                <a:srgbClr val="4A75CA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817531" y="5379599"/>
            <a:ext cx="1357322" cy="353327"/>
          </a:xfrm>
          <a:prstGeom prst="roundRect">
            <a:avLst/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이력 관리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167006" y="5393813"/>
            <a:ext cx="1357322" cy="353328"/>
          </a:xfrm>
          <a:prstGeom prst="roundRect">
            <a:avLst/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자동 만기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144391" y="5374597"/>
            <a:ext cx="1357322" cy="353327"/>
          </a:xfrm>
          <a:prstGeom prst="roundRect">
            <a:avLst/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영상 </a:t>
            </a:r>
            <a:r>
              <a:rPr lang="ko-KR" altLang="en-US" sz="1200" b="1" dirty="0" err="1"/>
              <a:t>마스킹</a:t>
            </a:r>
            <a:endParaRPr lang="ko-KR" altLang="en-US" sz="1200" b="1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4490671" y="5393812"/>
            <a:ext cx="1357322" cy="353327"/>
          </a:xfrm>
          <a:prstGeom prst="roundRect">
            <a:avLst/>
          </a:prstGeom>
          <a:solidFill>
            <a:srgbClr val="4A75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불법 복제방지</a:t>
            </a:r>
          </a:p>
        </p:txBody>
      </p:sp>
    </p:spTree>
    <p:extLst>
      <p:ext uri="{BB962C8B-B14F-4D97-AF65-F5344CB8AC3E}">
        <p14:creationId xmlns:p14="http://schemas.microsoft.com/office/powerpoint/2010/main" val="357435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시장현황</a:t>
            </a:r>
            <a:r>
              <a:rPr lang="en-US" altLang="ko-KR" dirty="0"/>
              <a:t> : CCTV</a:t>
            </a:r>
            <a:r>
              <a:rPr lang="ko-KR" altLang="en-US" dirty="0"/>
              <a:t>시스템 보안 취약성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202223" y="857232"/>
            <a:ext cx="8739554" cy="325410"/>
          </a:xfrm>
        </p:spPr>
        <p:txBody>
          <a:bodyPr/>
          <a:lstStyle/>
          <a:p>
            <a:pPr lvl="1"/>
            <a:r>
              <a:rPr lang="ko-KR" altLang="en-US" dirty="0"/>
              <a:t>공공기관</a:t>
            </a:r>
            <a:r>
              <a:rPr lang="en-US" altLang="ko-KR" dirty="0"/>
              <a:t>, </a:t>
            </a:r>
            <a:r>
              <a:rPr lang="ko-KR" altLang="en-US" dirty="0"/>
              <a:t>기업</a:t>
            </a:r>
            <a:r>
              <a:rPr lang="en-US" altLang="ko-KR" dirty="0"/>
              <a:t>, </a:t>
            </a:r>
            <a:r>
              <a:rPr lang="ko-KR" altLang="en-US" dirty="0" err="1"/>
              <a:t>개인등의</a:t>
            </a:r>
            <a:r>
              <a:rPr lang="ko-KR" altLang="en-US" dirty="0"/>
              <a:t> </a:t>
            </a:r>
            <a:r>
              <a:rPr lang="en-US" altLang="ko-KR" dirty="0"/>
              <a:t>CCTV </a:t>
            </a:r>
            <a:r>
              <a:rPr lang="ko-KR" altLang="en-US" dirty="0"/>
              <a:t>이용률 증가로 인하여 보안 취약점을 이용한 보안 사고 사례 급증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202222" y="1268760"/>
            <a:ext cx="8114193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2" indent="-18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400" b="1" dirty="0"/>
              <a:t>IP CCTV </a:t>
            </a:r>
            <a:r>
              <a:rPr lang="ko-KR" altLang="en-US" sz="1400" b="1" dirty="0"/>
              <a:t>불법 접근을 통한 </a:t>
            </a:r>
            <a:r>
              <a:rPr lang="ko-KR" altLang="en-US" sz="1400" b="1" dirty="0" err="1"/>
              <a:t>보안취약성</a:t>
            </a:r>
            <a:r>
              <a:rPr lang="ko-KR" altLang="en-US" sz="1400" b="1" dirty="0"/>
              <a:t> 및 피해 사례 증가</a:t>
            </a:r>
            <a:endParaRPr lang="en-US" altLang="ko-KR" sz="1400" b="1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en-US" altLang="ko-KR" sz="1200" dirty="0"/>
              <a:t>CCTV </a:t>
            </a:r>
            <a:r>
              <a:rPr lang="ko-KR" altLang="en-US" sz="1200" dirty="0"/>
              <a:t>취약점 해킹을 통한 </a:t>
            </a:r>
            <a:r>
              <a:rPr lang="en-US" altLang="ko-KR" sz="1200" dirty="0"/>
              <a:t>CCTV </a:t>
            </a:r>
            <a:r>
              <a:rPr lang="ko-KR" altLang="en-US" sz="1200" dirty="0"/>
              <a:t>시스템 접근</a:t>
            </a:r>
            <a:endParaRPr lang="en-US" altLang="ko-KR" sz="1200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en-US" altLang="ko-KR" sz="1200" dirty="0"/>
              <a:t>IP</a:t>
            </a:r>
            <a:r>
              <a:rPr lang="ko-KR" altLang="en-US" sz="1200" dirty="0"/>
              <a:t>카메라 </a:t>
            </a:r>
            <a:r>
              <a:rPr lang="en-US" altLang="ko-KR" sz="1200" dirty="0"/>
              <a:t>1,402</a:t>
            </a:r>
            <a:r>
              <a:rPr lang="ko-KR" altLang="en-US" sz="1200" dirty="0"/>
              <a:t>대 </a:t>
            </a:r>
            <a:r>
              <a:rPr lang="ko-KR" altLang="en-US" sz="1200" dirty="0" err="1"/>
              <a:t>무단접속</a:t>
            </a:r>
            <a:r>
              <a:rPr lang="ko-KR" altLang="en-US" sz="1200" dirty="0"/>
              <a:t> 및 불법 촬영</a:t>
            </a:r>
            <a:r>
              <a:rPr lang="en-US" altLang="ko-KR" sz="1200" dirty="0"/>
              <a:t>, </a:t>
            </a:r>
            <a:r>
              <a:rPr lang="ko-KR" altLang="en-US" sz="1200" dirty="0"/>
              <a:t>유포자 </a:t>
            </a:r>
            <a:r>
              <a:rPr lang="en-US" altLang="ko-KR" sz="1200" dirty="0"/>
              <a:t>(50</a:t>
            </a:r>
            <a:r>
              <a:rPr lang="ko-KR" altLang="en-US" sz="1200" dirty="0"/>
              <a:t>명</a:t>
            </a:r>
            <a:r>
              <a:rPr lang="en-US" altLang="ko-KR" sz="1200" dirty="0"/>
              <a:t>), </a:t>
            </a:r>
            <a:r>
              <a:rPr lang="ko-KR" altLang="en-US" sz="1200" dirty="0"/>
              <a:t>검거</a:t>
            </a:r>
            <a:r>
              <a:rPr lang="en-US" altLang="ko-KR" sz="1200" dirty="0"/>
              <a:t>. (17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</a:t>
            </a:r>
            <a:r>
              <a:rPr lang="en-US" altLang="ko-KR" sz="1200" dirty="0"/>
              <a:t>, </a:t>
            </a:r>
            <a:r>
              <a:rPr lang="ko-KR" altLang="en-US" sz="1200" dirty="0"/>
              <a:t>경기남부경찰청</a:t>
            </a:r>
            <a:r>
              <a:rPr lang="en-US" altLang="ko-KR" sz="1200" dirty="0"/>
              <a:t>)</a:t>
            </a:r>
          </a:p>
        </p:txBody>
      </p:sp>
      <p:sp>
        <p:nvSpPr>
          <p:cNvPr id="18" name="내용 개체 틀 4"/>
          <p:cNvSpPr txBox="1">
            <a:spLocks/>
          </p:cNvSpPr>
          <p:nvPr/>
        </p:nvSpPr>
        <p:spPr>
          <a:xfrm>
            <a:off x="301018" y="2322980"/>
            <a:ext cx="275881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l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altLang="ko-KR" b="1" dirty="0"/>
              <a:t>[</a:t>
            </a:r>
            <a:r>
              <a:rPr lang="ko-KR" altLang="en-US" b="1" dirty="0"/>
              <a:t>네트워크 카메라  보안 취약성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grpSp>
        <p:nvGrpSpPr>
          <p:cNvPr id="3" name="그룹 35"/>
          <p:cNvGrpSpPr/>
          <p:nvPr/>
        </p:nvGrpSpPr>
        <p:grpSpPr>
          <a:xfrm>
            <a:off x="1385245" y="4232122"/>
            <a:ext cx="6499123" cy="2064996"/>
            <a:chOff x="644645" y="3672616"/>
            <a:chExt cx="7767200" cy="2658993"/>
          </a:xfrm>
        </p:grpSpPr>
        <p:pic>
          <p:nvPicPr>
            <p:cNvPr id="20" name="Picture 2" descr="C:\Users\박성환\Desktop\rMateChart_2855011.png"/>
            <p:cNvPicPr>
              <a:picLocks noChangeAspect="1" noChangeArrowheads="1"/>
            </p:cNvPicPr>
            <p:nvPr/>
          </p:nvPicPr>
          <p:blipFill>
            <a:blip r:embed="rId2" cstate="print"/>
            <a:srcRect t="9367" b="6120"/>
            <a:stretch>
              <a:fillRect/>
            </a:stretch>
          </p:blipFill>
          <p:spPr bwMode="auto">
            <a:xfrm>
              <a:off x="862345" y="4212127"/>
              <a:ext cx="3712859" cy="160008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44645" y="5869944"/>
              <a:ext cx="3927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800" dirty="0"/>
                <a:t>출처 </a:t>
              </a:r>
              <a:r>
                <a:rPr lang="en-US" altLang="ko-KR" sz="800" dirty="0"/>
                <a:t>: </a:t>
              </a:r>
              <a:r>
                <a:rPr lang="ko-KR" altLang="en-US" sz="800" dirty="0"/>
                <a:t>실태조사 및 개인정보보호종합지원시스템 현황자료</a:t>
              </a:r>
              <a:endParaRPr lang="en-US" altLang="ko-KR" sz="800" dirty="0"/>
            </a:p>
            <a:p>
              <a:pPr>
                <a:lnSpc>
                  <a:spcPct val="150000"/>
                </a:lnSpc>
              </a:pPr>
              <a:r>
                <a:rPr lang="en-US" altLang="ko-KR" sz="800" dirty="0"/>
                <a:t>http://www.index.go.kr/potal/main/EachDtlPageDetail.do?idx_cd=2855#quick_02;</a:t>
              </a: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794" t="29096" r="17443" b="8144"/>
            <a:stretch>
              <a:fillRect/>
            </a:stretch>
          </p:blipFill>
          <p:spPr bwMode="auto">
            <a:xfrm>
              <a:off x="5749862" y="4214736"/>
              <a:ext cx="2192890" cy="1425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5796136" y="3752293"/>
              <a:ext cx="20842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/>
                <a:t>IP </a:t>
              </a:r>
              <a:r>
                <a:rPr lang="ko-KR" altLang="en-US" sz="1200" b="1" dirty="0"/>
                <a:t>카메라 취약점 신고 추이</a:t>
              </a:r>
              <a:endParaRPr lang="en-US" altLang="ko-KR" sz="1200" b="1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188675" y="3672616"/>
              <a:ext cx="2967533" cy="356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/>
                <a:t>공공기관 </a:t>
              </a:r>
              <a:r>
                <a:rPr lang="en-US" altLang="ko-KR" sz="1200" b="1" dirty="0"/>
                <a:t>CCTV </a:t>
              </a:r>
              <a:r>
                <a:rPr lang="ko-KR" altLang="en-US" sz="1200" b="1" dirty="0"/>
                <a:t>설치 및 증가대수</a:t>
              </a:r>
              <a:endParaRPr lang="en-US" altLang="ko-KR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92080" y="5869944"/>
              <a:ext cx="3119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800" dirty="0"/>
                <a:t>출처 </a:t>
              </a:r>
              <a:r>
                <a:rPr lang="en-US" altLang="ko-KR" sz="800" dirty="0"/>
                <a:t>: </a:t>
              </a:r>
              <a:r>
                <a:rPr lang="ko-KR" altLang="en-US" sz="800" dirty="0"/>
                <a:t>과기정통부</a:t>
              </a:r>
              <a:r>
                <a:rPr lang="en-US" altLang="ko-KR" sz="800" dirty="0"/>
                <a:t>·KISA “IP </a:t>
              </a:r>
              <a:r>
                <a:rPr lang="ko-KR" altLang="en-US" sz="800" dirty="0"/>
                <a:t>카메라 보안취약점 </a:t>
              </a:r>
              <a:r>
                <a:rPr lang="en-US" altLang="ko-KR" sz="800" dirty="0"/>
                <a:t>107</a:t>
              </a:r>
              <a:r>
                <a:rPr lang="ko-KR" altLang="en-US" sz="800" dirty="0"/>
                <a:t>건 패치 완료”</a:t>
              </a:r>
              <a:endParaRPr lang="en-US" altLang="ko-KR" sz="800" dirty="0"/>
            </a:p>
            <a:p>
              <a:pPr>
                <a:lnSpc>
                  <a:spcPct val="150000"/>
                </a:lnSpc>
              </a:pPr>
              <a:r>
                <a:rPr lang="en-US" altLang="ko-KR" sz="800" dirty="0"/>
                <a:t>http://www.boannews.com/media/view.asp?idx=57358</a:t>
              </a:r>
            </a:p>
          </p:txBody>
        </p:sp>
      </p:grpSp>
      <p:pic>
        <p:nvPicPr>
          <p:cNvPr id="22530" name="Picture 2" descr="D:\work\구성도\images\ico_man_hacker_gr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432048" cy="504056"/>
          </a:xfrm>
          <a:prstGeom prst="rect">
            <a:avLst/>
          </a:prstGeom>
          <a:noFill/>
        </p:spPr>
      </p:pic>
      <p:pic>
        <p:nvPicPr>
          <p:cNvPr id="22531" name="Picture 3" descr="D:\work\구성도\images\ico_content_fi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068960"/>
            <a:ext cx="360040" cy="360040"/>
          </a:xfrm>
          <a:prstGeom prst="rect">
            <a:avLst/>
          </a:prstGeom>
          <a:noFill/>
        </p:spPr>
      </p:pic>
      <p:sp>
        <p:nvSpPr>
          <p:cNvPr id="27" name="오른쪽 화살표 26"/>
          <p:cNvSpPr/>
          <p:nvPr/>
        </p:nvSpPr>
        <p:spPr>
          <a:xfrm>
            <a:off x="1979711" y="3140968"/>
            <a:ext cx="864096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907704" y="3356992"/>
            <a:ext cx="939681" cy="28803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① 네트워크 카메라</a:t>
            </a:r>
            <a:endParaRPr lang="en-US" altLang="ko-KR" sz="700" dirty="0"/>
          </a:p>
          <a:p>
            <a:pPr algn="ctr"/>
            <a:r>
              <a:rPr lang="en-US" altLang="ko-KR" sz="700" dirty="0"/>
              <a:t>IP </a:t>
            </a:r>
            <a:r>
              <a:rPr lang="ko-KR" altLang="en-US" sz="700" dirty="0"/>
              <a:t>대역 탐색</a:t>
            </a:r>
            <a:endParaRPr lang="en-US" altLang="ko-KR" sz="700" dirty="0"/>
          </a:p>
        </p:txBody>
      </p:sp>
      <p:sp>
        <p:nvSpPr>
          <p:cNvPr id="29" name="TextBox 28"/>
          <p:cNvSpPr txBox="1"/>
          <p:nvPr/>
        </p:nvSpPr>
        <p:spPr>
          <a:xfrm>
            <a:off x="1259632" y="3501008"/>
            <a:ext cx="576064" cy="14401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700" dirty="0"/>
              <a:t>Hacker</a:t>
            </a:r>
          </a:p>
        </p:txBody>
      </p:sp>
      <p:pic>
        <p:nvPicPr>
          <p:cNvPr id="22532" name="Picture 4" descr="D:\work\구성도\images\ico_cctv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636912"/>
            <a:ext cx="432048" cy="36004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071522" y="2996952"/>
            <a:ext cx="860518" cy="14401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③ </a:t>
            </a:r>
            <a:r>
              <a:rPr lang="en-US" altLang="ko-KR" sz="700" dirty="0"/>
              <a:t>Default ID/PW </a:t>
            </a:r>
            <a:r>
              <a:rPr lang="ko-KR" altLang="en-US" sz="700" dirty="0"/>
              <a:t>사용</a:t>
            </a:r>
            <a:endParaRPr lang="en-US" altLang="ko-KR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4071522" y="3717032"/>
            <a:ext cx="860518" cy="14401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③ 변경된 </a:t>
            </a:r>
            <a:r>
              <a:rPr lang="en-US" altLang="ko-KR" sz="700" dirty="0"/>
              <a:t>ID/PW </a:t>
            </a:r>
            <a:r>
              <a:rPr lang="ko-KR" altLang="en-US" sz="700" dirty="0"/>
              <a:t>사용</a:t>
            </a:r>
            <a:endParaRPr lang="en-US" altLang="ko-KR" sz="700" dirty="0"/>
          </a:p>
        </p:txBody>
      </p:sp>
      <p:sp>
        <p:nvSpPr>
          <p:cNvPr id="37" name="오른쪽 화살표 36"/>
          <p:cNvSpPr/>
          <p:nvPr/>
        </p:nvSpPr>
        <p:spPr>
          <a:xfrm>
            <a:off x="3563888" y="2780928"/>
            <a:ext cx="360040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 화살표 37"/>
          <p:cNvSpPr/>
          <p:nvPr/>
        </p:nvSpPr>
        <p:spPr>
          <a:xfrm>
            <a:off x="3563888" y="3501008"/>
            <a:ext cx="360040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4" descr="D:\work\구성도\images\ico_cctv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356992"/>
            <a:ext cx="432048" cy="36004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563888" y="3140968"/>
            <a:ext cx="288032" cy="2160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② 접근</a:t>
            </a:r>
            <a:endParaRPr lang="en-US" altLang="ko-KR" sz="700" dirty="0"/>
          </a:p>
        </p:txBody>
      </p:sp>
      <p:sp>
        <p:nvSpPr>
          <p:cNvPr id="45" name="오른쪽 화살표 44"/>
          <p:cNvSpPr/>
          <p:nvPr/>
        </p:nvSpPr>
        <p:spPr>
          <a:xfrm>
            <a:off x="5076056" y="2780928"/>
            <a:ext cx="1224136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5076056" y="3501008"/>
            <a:ext cx="1224136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148064" y="2996952"/>
            <a:ext cx="1080120" cy="2160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④ 공개된 </a:t>
            </a:r>
            <a:r>
              <a:rPr lang="en-US" altLang="ko-KR" sz="700" dirty="0"/>
              <a:t>Default </a:t>
            </a:r>
            <a:r>
              <a:rPr lang="ko-KR" altLang="en-US" sz="700" dirty="0"/>
              <a:t>정보로</a:t>
            </a:r>
            <a:endParaRPr lang="en-US" altLang="ko-KR" sz="700" dirty="0"/>
          </a:p>
          <a:p>
            <a:pPr algn="ctr"/>
            <a:r>
              <a:rPr lang="ko-KR" altLang="en-US" sz="700" dirty="0"/>
              <a:t>권한 획득</a:t>
            </a:r>
            <a:endParaRPr lang="en-US" altLang="ko-KR" sz="700" dirty="0"/>
          </a:p>
        </p:txBody>
      </p:sp>
      <p:sp>
        <p:nvSpPr>
          <p:cNvPr id="49" name="TextBox 48"/>
          <p:cNvSpPr txBox="1"/>
          <p:nvPr/>
        </p:nvSpPr>
        <p:spPr>
          <a:xfrm>
            <a:off x="5148064" y="3717032"/>
            <a:ext cx="1080120" cy="2160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④ </a:t>
            </a:r>
            <a:r>
              <a:rPr lang="en-US" altLang="ko-KR" sz="700" dirty="0"/>
              <a:t>SSL/TLS </a:t>
            </a:r>
            <a:r>
              <a:rPr lang="ko-KR" altLang="en-US" sz="700" dirty="0"/>
              <a:t>보안</a:t>
            </a:r>
            <a:endParaRPr lang="en-US" altLang="ko-KR" sz="700" dirty="0"/>
          </a:p>
          <a:p>
            <a:pPr algn="ctr"/>
            <a:r>
              <a:rPr lang="ko-KR" altLang="en-US" sz="700" dirty="0"/>
              <a:t> 취약점 활용 접근</a:t>
            </a:r>
            <a:endParaRPr lang="en-US" altLang="ko-KR" sz="700" dirty="0"/>
          </a:p>
        </p:txBody>
      </p:sp>
      <p:pic>
        <p:nvPicPr>
          <p:cNvPr id="22533" name="Picture 5" descr="D:\work\구성도\images\ico_vo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068960"/>
            <a:ext cx="504056" cy="36004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444208" y="3429000"/>
            <a:ext cx="792088" cy="14401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ko-KR" altLang="en-US" sz="700" dirty="0"/>
              <a:t>⑤ </a:t>
            </a:r>
            <a:r>
              <a:rPr lang="en-US" altLang="ko-KR" sz="700" dirty="0"/>
              <a:t>Content</a:t>
            </a:r>
            <a:r>
              <a:rPr lang="ko-KR" altLang="en-US" sz="700" dirty="0"/>
              <a:t> 탈취</a:t>
            </a:r>
            <a:endParaRPr lang="en-US" altLang="ko-KR" sz="700" dirty="0"/>
          </a:p>
        </p:txBody>
      </p:sp>
    </p:spTree>
    <p:extLst>
      <p:ext uri="{BB962C8B-B14F-4D97-AF65-F5344CB8AC3E}">
        <p14:creationId xmlns:p14="http://schemas.microsoft.com/office/powerpoint/2010/main" val="39161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시장현황</a:t>
            </a:r>
            <a:r>
              <a:rPr lang="en-US" altLang="ko-KR" dirty="0"/>
              <a:t> : CCTV</a:t>
            </a:r>
            <a:r>
              <a:rPr lang="ko-KR" altLang="en-US" dirty="0"/>
              <a:t>불법 유출 사례 </a:t>
            </a:r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altLang="ko-KR"/>
              <a:t>CCTV </a:t>
            </a:r>
            <a:r>
              <a:rPr lang="ko-KR" altLang="en-US"/>
              <a:t>불법 유출로 인한 피해사례가 해마다 급증하는 추세로 개인</a:t>
            </a:r>
            <a:r>
              <a:rPr lang="en-US" altLang="ko-KR"/>
              <a:t>, </a:t>
            </a:r>
            <a:r>
              <a:rPr lang="ko-KR" altLang="en-US"/>
              <a:t>기업</a:t>
            </a:r>
            <a:r>
              <a:rPr lang="en-US" altLang="ko-KR"/>
              <a:t>, </a:t>
            </a:r>
            <a:r>
              <a:rPr lang="ko-KR" altLang="en-US"/>
              <a:t>공공기관 등이 금전적</a:t>
            </a:r>
            <a:r>
              <a:rPr lang="en-US" altLang="ko-KR"/>
              <a:t>, </a:t>
            </a:r>
            <a:r>
              <a:rPr lang="ko-KR" altLang="en-US"/>
              <a:t>정신적 피해 방지를 위한 불법 영상유출 방지 솔루션이 필요함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202223" y="1556792"/>
            <a:ext cx="3744416" cy="454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2" indent="-18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1" dirty="0"/>
              <a:t>말레이시아 경찰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 김정남 피살 </a:t>
            </a:r>
            <a:r>
              <a:rPr lang="en-US" altLang="ko-KR" sz="1200" b="1" dirty="0"/>
              <a:t>CCTV </a:t>
            </a:r>
            <a:r>
              <a:rPr lang="ko-KR" altLang="en-US" sz="1200" b="1" dirty="0"/>
              <a:t>유출</a:t>
            </a:r>
            <a:endParaRPr lang="en-US" altLang="ko-KR" sz="1200" b="1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브로커에 의한 </a:t>
            </a:r>
            <a:r>
              <a:rPr lang="en-US" altLang="ko-KR" sz="1100" dirty="0"/>
              <a:t>CCTV </a:t>
            </a:r>
            <a:r>
              <a:rPr lang="ko-KR" altLang="en-US" sz="1100" dirty="0"/>
              <a:t>영상 불법 거래</a:t>
            </a:r>
            <a:endParaRPr lang="en-US" altLang="ko-KR" sz="1100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피살 </a:t>
            </a:r>
            <a:r>
              <a:rPr lang="en-US" altLang="ko-KR" sz="1100" dirty="0"/>
              <a:t>CCTV</a:t>
            </a:r>
            <a:r>
              <a:rPr lang="ko-KR" altLang="en-US" sz="1100" dirty="0"/>
              <a:t>영상 후지</a:t>
            </a:r>
            <a:r>
              <a:rPr lang="en-US" altLang="ko-KR" sz="1100" dirty="0"/>
              <a:t>TV</a:t>
            </a:r>
            <a:r>
              <a:rPr lang="ko-KR" altLang="en-US" sz="1100" dirty="0"/>
              <a:t>로 불법복제 및 유출</a:t>
            </a:r>
            <a:endParaRPr lang="en-US" altLang="ko-KR" sz="1100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en-US" altLang="ko-KR" sz="1100" dirty="0"/>
              <a:t>CCTV</a:t>
            </a:r>
            <a:r>
              <a:rPr lang="ko-KR" altLang="en-US" sz="1100" dirty="0"/>
              <a:t>영상 보안조치 취약</a:t>
            </a:r>
            <a:r>
              <a:rPr lang="en-US" altLang="ko-KR" sz="1100" dirty="0"/>
              <a:t>, CCTV</a:t>
            </a:r>
            <a:r>
              <a:rPr lang="ko-KR" altLang="en-US" sz="1100" dirty="0"/>
              <a:t>영상 무단 열람</a:t>
            </a:r>
            <a:endParaRPr lang="en-US" altLang="ko-KR" sz="1100" dirty="0"/>
          </a:p>
          <a:p>
            <a:pPr marL="180000" lvl="2" indent="-18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1" dirty="0"/>
              <a:t>이화여대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학생 사고영상 불법유출 </a:t>
            </a:r>
            <a:endParaRPr lang="en-US" altLang="ko-KR" sz="1200" b="1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용역업체 직원 교통사고 </a:t>
            </a:r>
            <a:r>
              <a:rPr lang="en-US" altLang="ko-KR" sz="1100" dirty="0"/>
              <a:t>CCTV </a:t>
            </a:r>
            <a:r>
              <a:rPr lang="ko-KR" altLang="en-US" sz="1100" dirty="0"/>
              <a:t>영상 불법복제를 통한 </a:t>
            </a:r>
            <a:r>
              <a:rPr lang="en-US" altLang="ko-KR" sz="1100" dirty="0"/>
              <a:t>SNS </a:t>
            </a:r>
            <a:r>
              <a:rPr lang="ko-KR" altLang="en-US" sz="1100" dirty="0"/>
              <a:t>유출</a:t>
            </a:r>
            <a:endParaRPr lang="en-US" altLang="ko-KR" sz="1100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교통사고 </a:t>
            </a:r>
            <a:r>
              <a:rPr lang="ko-KR" altLang="en-US" sz="1100" dirty="0" err="1"/>
              <a:t>패해자의</a:t>
            </a:r>
            <a:r>
              <a:rPr lang="ko-KR" altLang="en-US" sz="1100" dirty="0"/>
              <a:t> 개인정보 유출</a:t>
            </a:r>
            <a:r>
              <a:rPr lang="en-US" altLang="ko-KR" sz="1100" dirty="0"/>
              <a:t>        </a:t>
            </a:r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불법복제</a:t>
            </a:r>
            <a:r>
              <a:rPr lang="en-US" altLang="ko-KR" sz="1100" dirty="0"/>
              <a:t>, </a:t>
            </a:r>
            <a:r>
              <a:rPr lang="ko-KR" altLang="en-US" sz="1100" dirty="0"/>
              <a:t>유출 </a:t>
            </a:r>
            <a:r>
              <a:rPr lang="en-US" altLang="ko-KR" sz="1100" dirty="0"/>
              <a:t>,</a:t>
            </a:r>
            <a:r>
              <a:rPr lang="ko-KR" altLang="en-US" sz="1100" dirty="0"/>
              <a:t>초상권 침해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마스킹</a:t>
            </a:r>
            <a:r>
              <a:rPr lang="ko-KR" altLang="en-US" sz="1100" dirty="0"/>
              <a:t> </a:t>
            </a:r>
            <a:r>
              <a:rPr lang="ko-KR" altLang="en-US" sz="1100" dirty="0" err="1"/>
              <a:t>미적용</a:t>
            </a:r>
            <a:r>
              <a:rPr lang="en-US" altLang="ko-KR" sz="1050" dirty="0">
                <a:latin typeface="+mj-lt"/>
              </a:rPr>
              <a:t>)</a:t>
            </a:r>
          </a:p>
          <a:p>
            <a:pPr marL="180000" lvl="2" indent="-18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1" dirty="0"/>
              <a:t>삼성전자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불산 외부 불법  </a:t>
            </a:r>
            <a:r>
              <a:rPr lang="en-US" altLang="ko-KR" sz="1200" b="1" dirty="0"/>
              <a:t>CCTV</a:t>
            </a:r>
            <a:r>
              <a:rPr lang="ko-KR" altLang="en-US" sz="1200" b="1" dirty="0"/>
              <a:t> 유출</a:t>
            </a:r>
            <a:endParaRPr lang="en-US" altLang="ko-KR" sz="1200" b="1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en-US" altLang="ko-KR" sz="1100" dirty="0"/>
              <a:t>CCTV </a:t>
            </a:r>
            <a:r>
              <a:rPr lang="ko-KR" altLang="en-US" sz="1100" dirty="0"/>
              <a:t>영상 노출로 인한 기업이미지 훼손</a:t>
            </a:r>
            <a:endParaRPr lang="en-US" altLang="ko-KR" sz="1100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en-US" altLang="ko-KR" sz="1100" dirty="0"/>
              <a:t>CCTV</a:t>
            </a:r>
            <a:r>
              <a:rPr lang="ko-KR" altLang="en-US" sz="1100" dirty="0"/>
              <a:t>영상 불법유출 및 복제</a:t>
            </a:r>
            <a:endParaRPr lang="en-US" altLang="ko-KR" sz="1100" dirty="0"/>
          </a:p>
          <a:p>
            <a:pPr marL="180000" lvl="2" indent="-18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1" dirty="0"/>
              <a:t>크리스탈 카이 </a:t>
            </a:r>
            <a:r>
              <a:rPr lang="en-US" altLang="ko-KR" sz="1200" b="1" dirty="0"/>
              <a:t>CCTV </a:t>
            </a:r>
            <a:r>
              <a:rPr lang="ko-KR" altLang="en-US" sz="1200" b="1" dirty="0"/>
              <a:t>불법 유출 </a:t>
            </a:r>
            <a:endParaRPr lang="en-US" altLang="ko-KR" sz="1200" b="1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아르바이트생의 연예인 </a:t>
            </a:r>
            <a:r>
              <a:rPr lang="en-US" altLang="ko-KR" sz="1100" dirty="0"/>
              <a:t>CCTV </a:t>
            </a:r>
            <a:r>
              <a:rPr lang="ko-KR" altLang="en-US" sz="1100" dirty="0"/>
              <a:t>영상 불법복제 및 유출로 인한 개인정보 침해 사건</a:t>
            </a:r>
            <a:endParaRPr lang="en-US" altLang="ko-KR" sz="1100" dirty="0"/>
          </a:p>
          <a:p>
            <a:pPr marL="360000" lvl="4" indent="-180000">
              <a:lnSpc>
                <a:spcPct val="120000"/>
              </a:lnSpc>
              <a:spcBef>
                <a:spcPts val="600"/>
              </a:spcBef>
              <a:buFont typeface="맑은 고딕" pitchFamily="50" charset="-127"/>
              <a:buChar char="-"/>
            </a:pPr>
            <a:r>
              <a:rPr lang="ko-KR" altLang="en-US" sz="1100" dirty="0"/>
              <a:t>불법복제</a:t>
            </a:r>
            <a:r>
              <a:rPr lang="en-US" altLang="ko-KR" sz="1100" dirty="0"/>
              <a:t>, </a:t>
            </a:r>
            <a:r>
              <a:rPr lang="ko-KR" altLang="en-US" sz="1100" dirty="0"/>
              <a:t>유출</a:t>
            </a:r>
            <a:r>
              <a:rPr lang="en-US" altLang="ko-KR" sz="1100" dirty="0"/>
              <a:t>, </a:t>
            </a:r>
            <a:r>
              <a:rPr lang="ko-KR" altLang="en-US" sz="1100" dirty="0"/>
              <a:t>초상권 침해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마스킹</a:t>
            </a:r>
            <a:r>
              <a:rPr lang="ko-KR" altLang="en-US" sz="1100" dirty="0"/>
              <a:t> </a:t>
            </a:r>
            <a:r>
              <a:rPr lang="ko-KR" altLang="en-US" sz="1100" dirty="0" err="1"/>
              <a:t>미적용</a:t>
            </a:r>
            <a:r>
              <a:rPr lang="en-US" altLang="ko-KR" sz="1100" dirty="0"/>
              <a:t>)    </a:t>
            </a:r>
            <a:endParaRPr lang="ko-KR" altLang="en-US" sz="1100" dirty="0"/>
          </a:p>
        </p:txBody>
      </p:sp>
      <p:pic>
        <p:nvPicPr>
          <p:cNvPr id="14" name="그림 1" descr="associate_p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9337"/>
            <a:ext cx="269069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ttp://cfile1.uf.tistory.com/image/2661CF4A57A96582053C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15" y="2589049"/>
            <a:ext cx="2664296" cy="13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'안전불감증이 빚은 참사' 구미 불산가스 누출사고 CCTV 보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26" y="3513864"/>
            <a:ext cx="1872208" cy="19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file2.nocutnews.co.kr/newsroom/image/2016/09/05/20160905151932299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45" y="4145234"/>
            <a:ext cx="1512168" cy="16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5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CCTV </a:t>
            </a:r>
            <a:r>
              <a:rPr lang="ko-KR" altLang="en-US" dirty="0"/>
              <a:t>영상 정보보호 필요성</a:t>
            </a: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564-9E3B-4079-BC47-CB7C3FA7511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1267620"/>
            <a:ext cx="8143932" cy="1441300"/>
          </a:xfrm>
          <a:prstGeom prst="roundRect">
            <a:avLst>
              <a:gd name="adj" fmla="val 67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marL="360000" lvl="2" indent="-180000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</a:pPr>
            <a:r>
              <a:rPr lang="ko-KR" altLang="en-US" sz="1400" dirty="0">
                <a:solidFill>
                  <a:prstClr val="black"/>
                </a:solidFill>
              </a:rPr>
              <a:t>현재 </a:t>
            </a:r>
            <a:r>
              <a:rPr lang="en-US" altLang="ko-KR" sz="1400" dirty="0">
                <a:solidFill>
                  <a:prstClr val="black"/>
                </a:solidFill>
              </a:rPr>
              <a:t>TTA</a:t>
            </a:r>
            <a:r>
              <a:rPr lang="ko-KR" altLang="en-US" sz="1400" dirty="0">
                <a:solidFill>
                  <a:prstClr val="black"/>
                </a:solidFill>
              </a:rPr>
              <a:t>에서 규정하는 </a:t>
            </a:r>
            <a:r>
              <a:rPr lang="ko-KR" altLang="en-US" sz="1400" dirty="0" err="1">
                <a:solidFill>
                  <a:prstClr val="black"/>
                </a:solidFill>
              </a:rPr>
              <a:t>인증서기반</a:t>
            </a:r>
            <a:r>
              <a:rPr lang="ko-KR" altLang="en-US" sz="1400" dirty="0">
                <a:solidFill>
                  <a:prstClr val="black"/>
                </a:solidFill>
              </a:rPr>
              <a:t> 및 식별정보 기반의 보안의 상위 보안 적용</a:t>
            </a:r>
            <a:endParaRPr lang="en-US" altLang="ko-KR" sz="1400" dirty="0">
              <a:solidFill>
                <a:prstClr val="black"/>
              </a:solidFill>
            </a:endParaRP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</a:pPr>
            <a:r>
              <a:rPr lang="ko-KR" altLang="en-US" sz="1400" dirty="0">
                <a:solidFill>
                  <a:prstClr val="black"/>
                </a:solidFill>
              </a:rPr>
              <a:t>인증서 및 </a:t>
            </a:r>
            <a:r>
              <a:rPr lang="en-US" altLang="ko-KR" sz="1400" dirty="0">
                <a:solidFill>
                  <a:prstClr val="black"/>
                </a:solidFill>
              </a:rPr>
              <a:t>DRM </a:t>
            </a:r>
            <a:r>
              <a:rPr lang="ko-KR" altLang="en-US" sz="1400" dirty="0">
                <a:solidFill>
                  <a:prstClr val="black"/>
                </a:solidFill>
              </a:rPr>
              <a:t>기반의 </a:t>
            </a:r>
            <a:r>
              <a:rPr lang="ko-KR" altLang="en-US" sz="1400" dirty="0" err="1">
                <a:solidFill>
                  <a:prstClr val="black"/>
                </a:solidFill>
              </a:rPr>
              <a:t>암복호화</a:t>
            </a:r>
            <a:r>
              <a:rPr lang="ko-KR" altLang="en-US" sz="1400" dirty="0">
                <a:solidFill>
                  <a:prstClr val="black"/>
                </a:solidFill>
              </a:rPr>
              <a:t> 모듈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권한</a:t>
            </a:r>
            <a:r>
              <a:rPr lang="en-US" altLang="ko-KR" sz="1400" dirty="0">
                <a:solidFill>
                  <a:prstClr val="black"/>
                </a:solidFill>
              </a:rPr>
              <a:t>/</a:t>
            </a:r>
            <a:r>
              <a:rPr lang="ko-KR" altLang="en-US" sz="1400" dirty="0" err="1">
                <a:solidFill>
                  <a:prstClr val="black"/>
                </a:solidFill>
              </a:rPr>
              <a:t>장치제어</a:t>
            </a:r>
            <a:r>
              <a:rPr lang="ko-KR" altLang="en-US" sz="1400" dirty="0">
                <a:solidFill>
                  <a:prstClr val="black"/>
                </a:solidFill>
              </a:rPr>
              <a:t> 및 상호인증 수행 </a:t>
            </a:r>
            <a:endParaRPr lang="en-US" altLang="ko-KR" sz="1400" dirty="0">
              <a:solidFill>
                <a:prstClr val="black"/>
              </a:solidFill>
            </a:endParaRP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</a:pPr>
            <a:r>
              <a:rPr lang="ko-KR" altLang="en-US" sz="1400" dirty="0">
                <a:solidFill>
                  <a:prstClr val="black"/>
                </a:solidFill>
              </a:rPr>
              <a:t>인가 받은 인원에 대해서만 접근 권한 부여하여 영상물에 대한 무분별한 접근 제어 필요</a:t>
            </a: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</a:rPr>
              <a:t>End to End CCTV </a:t>
            </a:r>
            <a:r>
              <a:rPr lang="ko-KR" altLang="en-US" sz="1400" dirty="0">
                <a:solidFill>
                  <a:prstClr val="black"/>
                </a:solidFill>
              </a:rPr>
              <a:t>시스템 전 구간의 영상 보안 구현</a:t>
            </a:r>
            <a:endParaRPr lang="en-US" altLang="ko-KR" sz="1400" dirty="0">
              <a:solidFill>
                <a:prstClr val="black"/>
              </a:solidFill>
            </a:endParaRP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500034" y="1124744"/>
            <a:ext cx="3929090" cy="285752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bIns="36000" rtlCol="0" anchor="ctr"/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CCTV </a:t>
            </a:r>
            <a:r>
              <a:rPr lang="ko-KR" altLang="en-US" sz="1400" b="1" dirty="0">
                <a:solidFill>
                  <a:schemeClr val="bg1"/>
                </a:solidFill>
              </a:rPr>
              <a:t>시스템 보안 강화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500034" y="3207802"/>
            <a:ext cx="8143932" cy="1157302"/>
          </a:xfrm>
          <a:prstGeom prst="roundRect">
            <a:avLst>
              <a:gd name="adj" fmla="val 67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marL="360000" lvl="2" indent="-1800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solidFill>
                  <a:prstClr val="black"/>
                </a:solidFill>
              </a:rPr>
              <a:t>영상물의 암호화를 통해 인증 받지 않은 시청 차단 필요</a:t>
            </a:r>
            <a:endParaRPr lang="en-US" altLang="ko-KR" sz="1400" dirty="0">
              <a:solidFill>
                <a:prstClr val="black"/>
              </a:solidFill>
            </a:endParaRP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solidFill>
                  <a:prstClr val="black"/>
                </a:solidFill>
              </a:rPr>
              <a:t>영상물이 외부로 반출 될 때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목적과 관련된 특정 정보를 제외한 나머지 정보의 </a:t>
            </a:r>
            <a:r>
              <a:rPr lang="ko-KR" altLang="en-US" sz="1400" dirty="0" err="1">
                <a:solidFill>
                  <a:prstClr val="black"/>
                </a:solidFill>
              </a:rPr>
              <a:t>마스킹</a:t>
            </a:r>
            <a:endParaRPr lang="en-US" altLang="ko-KR" sz="1400" dirty="0">
              <a:solidFill>
                <a:prstClr val="black"/>
              </a:solidFill>
            </a:endParaRP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</a:rPr>
              <a:t>CCTV </a:t>
            </a:r>
            <a:r>
              <a:rPr lang="ko-KR" altLang="en-US" sz="1400" dirty="0">
                <a:solidFill>
                  <a:prstClr val="black"/>
                </a:solidFill>
              </a:rPr>
              <a:t>영상물 불법 </a:t>
            </a:r>
            <a:r>
              <a:rPr lang="ko-KR" altLang="en-US" sz="1400" dirty="0" err="1">
                <a:solidFill>
                  <a:prstClr val="black"/>
                </a:solidFill>
              </a:rPr>
              <a:t>유출시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r>
              <a:rPr lang="ko-KR" altLang="en-US" sz="1400" dirty="0" err="1">
                <a:solidFill>
                  <a:prstClr val="black"/>
                </a:solidFill>
              </a:rPr>
              <a:t>유출정보</a:t>
            </a:r>
            <a:r>
              <a:rPr lang="ko-KR" altLang="en-US" sz="1400" dirty="0">
                <a:solidFill>
                  <a:prstClr val="black"/>
                </a:solidFill>
              </a:rPr>
              <a:t> 추적</a:t>
            </a:r>
            <a:endParaRPr lang="en-US" altLang="ko-KR" sz="1400" dirty="0">
              <a:solidFill>
                <a:prstClr val="black"/>
              </a:solidFill>
            </a:endParaRPr>
          </a:p>
        </p:txBody>
      </p:sp>
      <p:sp>
        <p:nvSpPr>
          <p:cNvPr id="7" name="양쪽 모서리가 둥근 사각형 6"/>
          <p:cNvSpPr/>
          <p:nvPr/>
        </p:nvSpPr>
        <p:spPr>
          <a:xfrm>
            <a:off x="500034" y="3064926"/>
            <a:ext cx="3929090" cy="285752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bIns="36000" rtlCol="0" anchor="ctr"/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CCTV </a:t>
            </a:r>
            <a:r>
              <a:rPr lang="ko-KR" altLang="en-US" sz="1400" b="1" dirty="0">
                <a:solidFill>
                  <a:schemeClr val="bg1"/>
                </a:solidFill>
              </a:rPr>
              <a:t>영상물 반출 보안 강화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3671" y="4946868"/>
            <a:ext cx="8143932" cy="1002412"/>
          </a:xfrm>
          <a:prstGeom prst="roundRect">
            <a:avLst>
              <a:gd name="adj" fmla="val 67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marL="360000" lvl="2" indent="-1800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err="1">
                <a:solidFill>
                  <a:prstClr val="black"/>
                </a:solidFill>
              </a:rPr>
              <a:t>개인정보처리자는</a:t>
            </a:r>
            <a:r>
              <a:rPr lang="ko-KR" altLang="en-US" sz="1400" dirty="0">
                <a:solidFill>
                  <a:prstClr val="black"/>
                </a:solidFill>
              </a:rPr>
              <a:t> 개인정보가 분실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도난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유출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위조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변조 또는 훼손되지 아니하도록 내부 관리계획 수립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접속기록 </a:t>
            </a:r>
            <a:r>
              <a:rPr lang="ko-KR" altLang="en-US" sz="1400" dirty="0" err="1">
                <a:solidFill>
                  <a:prstClr val="black"/>
                </a:solidFill>
              </a:rPr>
              <a:t>보관등</a:t>
            </a:r>
            <a:r>
              <a:rPr lang="ko-KR" altLang="en-US" sz="1400" dirty="0">
                <a:solidFill>
                  <a:prstClr val="black"/>
                </a:solidFill>
              </a:rPr>
              <a:t> 안정성 확보에 필요한 기술적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관리적 및 물리적 조치를 하여야 취하여야 함</a:t>
            </a:r>
            <a:r>
              <a:rPr lang="en-US" altLang="ko-KR" sz="1400" dirty="0">
                <a:solidFill>
                  <a:prstClr val="black"/>
                </a:solidFill>
              </a:rPr>
              <a:t>. </a:t>
            </a:r>
            <a:r>
              <a:rPr lang="en-US" altLang="ko-KR" sz="14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prstClr val="black"/>
                </a:solidFill>
              </a:rPr>
              <a:t>개인정보 보호법 제</a:t>
            </a:r>
            <a:r>
              <a:rPr lang="en-US" altLang="ko-KR" sz="1400" dirty="0">
                <a:solidFill>
                  <a:prstClr val="black"/>
                </a:solidFill>
              </a:rPr>
              <a:t>29</a:t>
            </a:r>
            <a:r>
              <a:rPr lang="ko-KR" altLang="en-US" sz="1400" dirty="0">
                <a:solidFill>
                  <a:prstClr val="black"/>
                </a:solidFill>
              </a:rPr>
              <a:t>조 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안전조치의무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 marL="360000" lvl="2" indent="-1800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1400" dirty="0">
              <a:solidFill>
                <a:prstClr val="black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493671" y="4803992"/>
            <a:ext cx="3929090" cy="285752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bIns="36000" rtlCol="0" anchor="ctr"/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개인정보 보호법 준수</a:t>
            </a:r>
          </a:p>
        </p:txBody>
      </p:sp>
    </p:spTree>
    <p:extLst>
      <p:ext uri="{BB962C8B-B14F-4D97-AF65-F5344CB8AC3E}">
        <p14:creationId xmlns:p14="http://schemas.microsoft.com/office/powerpoint/2010/main" val="6497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3277</Words>
  <Application>Microsoft Office PowerPoint</Application>
  <PresentationFormat>화면 슬라이드 쇼(4:3)</PresentationFormat>
  <Paragraphs>701</Paragraphs>
  <Slides>30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맑은 고딕</vt:lpstr>
      <vt:lpstr>Arial</vt:lpstr>
      <vt:lpstr>Symbol</vt:lpstr>
      <vt:lpstr>Wingdings</vt:lpstr>
      <vt:lpstr>Office 테마</vt:lpstr>
      <vt:lpstr>클립</vt:lpstr>
      <vt:lpstr>PowerPoint 프레젠테이션</vt:lpstr>
      <vt:lpstr>PrivKeeper 소개</vt:lpstr>
      <vt:lpstr>PrivKeeper 제품 개요</vt:lpstr>
      <vt:lpstr>PrivKeeper 제품 개념도</vt:lpstr>
      <vt:lpstr>PrivKeeper 구성요소</vt:lpstr>
      <vt:lpstr>시장현황 : 개인정보보호법 #1</vt:lpstr>
      <vt:lpstr>시장현황 : CCTV시스템 보안 취약성 #2</vt:lpstr>
      <vt:lpstr>시장현황 : CCTV불법 유출 사례 #3</vt:lpstr>
      <vt:lpstr>CCTV 영상 정보보호 필요성</vt:lpstr>
      <vt:lpstr>구축사례 #1 – S 은행 단독형</vt:lpstr>
      <vt:lpstr>구축사례 #2 – S 전자</vt:lpstr>
      <vt:lpstr>구축사례 #3 – 공공 부분</vt:lpstr>
      <vt:lpstr>제안 모델 - 기존 시스템에 추가 도입</vt:lpstr>
      <vt:lpstr>Why PrivKeeper E</vt:lpstr>
      <vt:lpstr>Why PrivKeeper X</vt:lpstr>
      <vt:lpstr>CCTV 영상반출 솔루션 경쟁사 비교</vt:lpstr>
      <vt:lpstr>Appendix : PrivKeeper X 구성요소</vt:lpstr>
      <vt:lpstr>PrivKeeper X 제품 구성</vt:lpstr>
      <vt:lpstr>제품 구성 - VAS</vt:lpstr>
      <vt:lpstr>제품 구성 - VAS</vt:lpstr>
      <vt:lpstr>제품 구성 - XVM</vt:lpstr>
      <vt:lpstr>솔루션 구성 - XVP</vt:lpstr>
      <vt:lpstr>솔루션 구성 - LKS</vt:lpstr>
      <vt:lpstr>Appendix : PrivKeeper E 구성요소</vt:lpstr>
      <vt:lpstr>PrivKeeper E 제품 구성</vt:lpstr>
      <vt:lpstr>제품 구성 - VEA</vt:lpstr>
      <vt:lpstr>제품 구성 - VDA</vt:lpstr>
      <vt:lpstr>제품 구성 - VMA</vt:lpstr>
      <vt:lpstr>제품 구성 - LKS</vt:lpstr>
      <vt:lpstr>감사합니다</vt:lpstr>
    </vt:vector>
  </TitlesOfParts>
  <Company>CoreTrust,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박성환</dc:creator>
  <cp:lastModifiedBy>오 병훈</cp:lastModifiedBy>
  <cp:revision>138</cp:revision>
  <cp:lastPrinted>2018-07-09T05:15:00Z</cp:lastPrinted>
  <dcterms:created xsi:type="dcterms:W3CDTF">2017-12-04T11:56:27Z</dcterms:created>
  <dcterms:modified xsi:type="dcterms:W3CDTF">2022-02-24T05:00:21Z</dcterms:modified>
</cp:coreProperties>
</file>